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92" r:id="rId2"/>
    <p:sldId id="299" r:id="rId3"/>
    <p:sldId id="300" r:id="rId4"/>
    <p:sldId id="308" r:id="rId5"/>
    <p:sldId id="301" r:id="rId6"/>
    <p:sldId id="309" r:id="rId7"/>
    <p:sldId id="302" r:id="rId8"/>
    <p:sldId id="259" r:id="rId9"/>
    <p:sldId id="261" r:id="rId10"/>
    <p:sldId id="296" r:id="rId11"/>
    <p:sldId id="262" r:id="rId12"/>
    <p:sldId id="304" r:id="rId13"/>
    <p:sldId id="263" r:id="rId14"/>
    <p:sldId id="291" r:id="rId15"/>
    <p:sldId id="268" r:id="rId16"/>
    <p:sldId id="306" r:id="rId17"/>
    <p:sldId id="264" r:id="rId18"/>
    <p:sldId id="265" r:id="rId19"/>
    <p:sldId id="269" r:id="rId20"/>
    <p:sldId id="307" r:id="rId21"/>
    <p:sldId id="27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303" r:id="rId35"/>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4FB9D"/>
    <a:srgbClr val="99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9" autoAdjust="0"/>
    <p:restoredTop sz="94636" autoAdjust="0"/>
  </p:normalViewPr>
  <p:slideViewPr>
    <p:cSldViewPr snapToGrid="0">
      <p:cViewPr varScale="1">
        <p:scale>
          <a:sx n="107" d="100"/>
          <a:sy n="107" d="100"/>
        </p:scale>
        <p:origin x="384" y="90"/>
      </p:cViewPr>
      <p:guideLst>
        <p:guide orient="horz" pos="161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AC5B0-B50D-4675-AA7B-E11BE84DCC07}"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780E2-86E9-4BE4-9C5E-F328FD4000CA}" type="slidenum">
              <a:rPr lang="en-US" smtClean="0"/>
              <a:t>‹#›</a:t>
            </a:fld>
            <a:endParaRPr lang="en-US"/>
          </a:p>
        </p:txBody>
      </p:sp>
    </p:spTree>
    <p:extLst>
      <p:ext uri="{BB962C8B-B14F-4D97-AF65-F5344CB8AC3E}">
        <p14:creationId xmlns:p14="http://schemas.microsoft.com/office/powerpoint/2010/main" val="195856049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DC4D569-F448-4FC2-A44B-68CBAF8E2229}" type="slidenum">
              <a:rPr lang="en-US"/>
              <a:t>24</a:t>
            </a:fld>
            <a:endParaRPr lang="en-US"/>
          </a:p>
        </p:txBody>
      </p:sp>
    </p:spTree>
    <p:extLst>
      <p:ext uri="{BB962C8B-B14F-4D97-AF65-F5344CB8AC3E}">
        <p14:creationId xmlns:p14="http://schemas.microsoft.com/office/powerpoint/2010/main" val="370450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024D229-DAC3-4D02-9D64-EE2FBE27400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4D229-DAC3-4D02-9D64-EE2FBE27400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24D229-DAC3-4D02-9D64-EE2FBE27400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24D229-DAC3-4D02-9D64-EE2FBE274003}"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4D229-DAC3-4D02-9D64-EE2FBE274003}"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4D229-DAC3-4D02-9D64-EE2FBE274003}"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4000" r="-3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F024D229-DAC3-4D02-9D64-EE2FBE274003}" type="datetimeFigureOut">
              <a:rPr lang="en-US" smtClean="0"/>
              <a:t>10/21/2021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8F30F5BD-EAA1-4B8F-826A-AC3782319B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gif"/><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32.xml"/><Relationship Id="rId3" Type="http://schemas.openxmlformats.org/officeDocument/2006/relationships/slide" Target="slide33.xml"/><Relationship Id="rId7" Type="http://schemas.openxmlformats.org/officeDocument/2006/relationships/slide" Target="slide31.xml"/><Relationship Id="rId12"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slide" Target="slide27.xml"/><Relationship Id="rId5" Type="http://schemas.openxmlformats.org/officeDocument/2006/relationships/slide" Target="slide25.xml"/><Relationship Id="rId10" Type="http://schemas.openxmlformats.org/officeDocument/2006/relationships/slide" Target="slide28.xml"/><Relationship Id="rId4" Type="http://schemas.openxmlformats.org/officeDocument/2006/relationships/image" Target="../media/image38.jpeg"/><Relationship Id="rId9" Type="http://schemas.openxmlformats.org/officeDocument/2006/relationships/slide" Target="slide29.xml"/><Relationship Id="rId1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7.gif"/><Relationship Id="rId3" Type="http://schemas.openxmlformats.org/officeDocument/2006/relationships/audio" Target="../media/audio2.wav"/><Relationship Id="rId7" Type="http://schemas.openxmlformats.org/officeDocument/2006/relationships/image" Target="../media/image12.jpeg"/><Relationship Id="rId12"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gif"/><Relationship Id="rId5" Type="http://schemas.openxmlformats.org/officeDocument/2006/relationships/image" Target="../media/image4.png"/><Relationship Id="rId15" Type="http://schemas.openxmlformats.org/officeDocument/2006/relationships/audio" Target="../media/audio1.wav"/><Relationship Id="rId10" Type="http://schemas.openxmlformats.org/officeDocument/2006/relationships/image" Target="../media/image14.gif"/><Relationship Id="rId4" Type="http://schemas.openxmlformats.org/officeDocument/2006/relationships/image" Target="../media/image11.gif"/><Relationship Id="rId9" Type="http://schemas.openxmlformats.org/officeDocument/2006/relationships/image" Target="../media/image13.gif"/><Relationship Id="rId14" Type="http://schemas.openxmlformats.org/officeDocument/2006/relationships/image" Target="../media/image18.gif"/></Relationships>
</file>

<file path=ppt/slides/_rels/slide3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gif"/><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7.gif"/><Relationship Id="rId3" Type="http://schemas.openxmlformats.org/officeDocument/2006/relationships/audio" Target="../media/audio2.wav"/><Relationship Id="rId7" Type="http://schemas.openxmlformats.org/officeDocument/2006/relationships/image" Target="../media/image12.jpeg"/><Relationship Id="rId12"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gif"/><Relationship Id="rId5" Type="http://schemas.openxmlformats.org/officeDocument/2006/relationships/image" Target="../media/image6.png"/><Relationship Id="rId15" Type="http://schemas.openxmlformats.org/officeDocument/2006/relationships/audio" Target="../media/audio1.wav"/><Relationship Id="rId10" Type="http://schemas.openxmlformats.org/officeDocument/2006/relationships/image" Target="../media/image14.gif"/><Relationship Id="rId4" Type="http://schemas.openxmlformats.org/officeDocument/2006/relationships/image" Target="../media/image11.gif"/><Relationship Id="rId9" Type="http://schemas.openxmlformats.org/officeDocument/2006/relationships/image" Target="../media/image13.gif"/><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gif"/><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7.gif"/><Relationship Id="rId3" Type="http://schemas.openxmlformats.org/officeDocument/2006/relationships/audio" Target="../media/audio2.wav"/><Relationship Id="rId7" Type="http://schemas.openxmlformats.org/officeDocument/2006/relationships/image" Target="../media/image12.jpeg"/><Relationship Id="rId12"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gif"/><Relationship Id="rId5" Type="http://schemas.openxmlformats.org/officeDocument/2006/relationships/image" Target="../media/image8.png"/><Relationship Id="rId15" Type="http://schemas.openxmlformats.org/officeDocument/2006/relationships/audio" Target="../media/audio1.wav"/><Relationship Id="rId10" Type="http://schemas.openxmlformats.org/officeDocument/2006/relationships/image" Target="../media/image14.gif"/><Relationship Id="rId4" Type="http://schemas.openxmlformats.org/officeDocument/2006/relationships/image" Target="../media/image11.gif"/><Relationship Id="rId9" Type="http://schemas.openxmlformats.org/officeDocument/2006/relationships/image" Target="../media/image13.gif"/><Relationship Id="rId14"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t="6206" b="8911"/>
          <a:stretch>
            <a:fillRect/>
          </a:stretch>
        </p:blipFill>
        <p:spPr bwMode="auto">
          <a:xfrm>
            <a:off x="0" y="0"/>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446213" y="1627188"/>
            <a:ext cx="5199062"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800" b="1">
                <a:solidFill>
                  <a:srgbClr val="002060"/>
                </a:solidFill>
                <a:latin typeface="Times New Roman" pitchFamily="18" charset="0"/>
                <a:cs typeface="Times New Roman" pitchFamily="18" charset="0"/>
              </a:rPr>
              <a:t>LỊCH SỬ</a:t>
            </a:r>
          </a:p>
          <a:p>
            <a:pPr algn="ctr" eaLnBrk="1" hangingPunct="1">
              <a:spcBef>
                <a:spcPct val="0"/>
              </a:spcBef>
              <a:buFontTx/>
              <a:buNone/>
            </a:pPr>
            <a:r>
              <a:rPr lang="en-US" altLang="en-US" sz="4800">
                <a:solidFill>
                  <a:srgbClr val="002060"/>
                </a:solidFill>
                <a:latin typeface="Times New Roman" pitchFamily="18" charset="0"/>
                <a:cs typeface="Times New Roman" pitchFamily="18" charset="0"/>
              </a:rPr>
              <a:t>Lớp 5</a:t>
            </a:r>
            <a:r>
              <a:rPr lang="en-US" altLang="en-US" sz="260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65106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
          <p:cNvGrpSpPr>
            <a:grpSpLocks/>
          </p:cNvGrpSpPr>
          <p:nvPr/>
        </p:nvGrpSpPr>
        <p:grpSpPr bwMode="auto">
          <a:xfrm>
            <a:off x="23813" y="106363"/>
            <a:ext cx="9144000" cy="5099050"/>
            <a:chOff x="517365" y="0"/>
            <a:chExt cx="11704319" cy="6722530"/>
          </a:xfrm>
        </p:grpSpPr>
        <p:sp>
          <p:nvSpPr>
            <p:cNvPr id="3" name="Rectangle 2"/>
            <p:cNvSpPr/>
            <p:nvPr/>
          </p:nvSpPr>
          <p:spPr>
            <a:xfrm>
              <a:off x="517365" y="39765"/>
              <a:ext cx="11704319" cy="6682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718" y="0"/>
              <a:ext cx="7479671" cy="268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TextBox 3"/>
          <p:cNvSpPr txBox="1">
            <a:spLocks noChangeArrowheads="1"/>
          </p:cNvSpPr>
          <p:nvPr/>
        </p:nvSpPr>
        <p:spPr bwMode="auto">
          <a:xfrm>
            <a:off x="149225" y="1711325"/>
            <a:ext cx="8891588" cy="19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000" b="1" dirty="0">
                <a:solidFill>
                  <a:srgbClr val="002060"/>
                </a:solidFill>
                <a:latin typeface="Times New Roman" pitchFamily="18" charset="0"/>
                <a:cs typeface="Times New Roman" pitchFamily="18" charset="0"/>
              </a:rPr>
              <a:t>LỊCH SỬ</a:t>
            </a:r>
          </a:p>
          <a:p>
            <a:pPr algn="ctr" eaLnBrk="1" hangingPunct="1">
              <a:spcBef>
                <a:spcPct val="0"/>
              </a:spcBef>
              <a:buFontTx/>
              <a:buNone/>
            </a:pPr>
            <a:r>
              <a:rPr lang="en-US" altLang="en-US" sz="4000" b="1" dirty="0">
                <a:solidFill>
                  <a:srgbClr val="FF0000"/>
                </a:solidFill>
                <a:latin typeface="Times New Roman" pitchFamily="18" charset="0"/>
                <a:cs typeface="Times New Roman" pitchFamily="18" charset="0"/>
              </a:rPr>
              <a:t>QUYẾT CHÍ RA ĐI TÌM ĐƯỜNG</a:t>
            </a:r>
          </a:p>
          <a:p>
            <a:pPr algn="ctr" eaLnBrk="1" hangingPunct="1">
              <a:spcBef>
                <a:spcPct val="0"/>
              </a:spcBef>
              <a:buFontTx/>
              <a:buNone/>
            </a:pPr>
            <a:r>
              <a:rPr lang="en-US" altLang="en-US" sz="4000" b="1" dirty="0">
                <a:solidFill>
                  <a:srgbClr val="FF0000"/>
                </a:solidFill>
                <a:latin typeface="Times New Roman" pitchFamily="18" charset="0"/>
                <a:cs typeface="Times New Roman" pitchFamily="18" charset="0"/>
              </a:rPr>
              <a:t>CỨU NƯỚC</a:t>
            </a:r>
            <a:endParaRPr lang="en-US" altLang="en-US" sz="2000" b="1" dirty="0">
              <a:solidFill>
                <a:srgbClr val="FF0000"/>
              </a:solidFill>
              <a:latin typeface="Times New Roman" pitchFamily="18" charset="0"/>
              <a:cs typeface="Times New Roman" pitchFamily="18" charset="0"/>
            </a:endParaRPr>
          </a:p>
        </p:txBody>
      </p:sp>
      <p:pic>
        <p:nvPicPr>
          <p:cNvPr id="6" name="图片 41"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6238"/>
            <a:ext cx="90408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57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560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txBox="1">
            <a:spLocks noChangeArrowheads="1"/>
          </p:cNvSpPr>
          <p:nvPr/>
        </p:nvSpPr>
        <p:spPr>
          <a:xfrm>
            <a:off x="342900" y="2200275"/>
            <a:ext cx="8458200" cy="2457450"/>
          </a:xfrm>
          <a:prstGeom prst="rect">
            <a:avLst/>
          </a:prstGeom>
          <a:noFill/>
          <a:ln w="38100" cap="rnd">
            <a:solidFill>
              <a:srgbClr val="008000"/>
            </a:solidFill>
            <a:prstDash val="sysDot"/>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b="1" kern="0" dirty="0">
                <a:solidFill>
                  <a:srgbClr val="FF0000"/>
                </a:solidFill>
                <a:latin typeface="Times New Roman" pitchFamily="18" charset="0"/>
                <a:cs typeface="Times New Roman" pitchFamily="18" charset="0"/>
              </a:rPr>
              <a:t>GIỚI THIỆU VỀ</a:t>
            </a:r>
          </a:p>
          <a:p>
            <a:pPr eaLnBrk="1" hangingPunct="1">
              <a:defRPr/>
            </a:pPr>
            <a:r>
              <a:rPr lang="en-US" altLang="en-US" b="1" kern="0" dirty="0">
                <a:solidFill>
                  <a:srgbClr val="FF0000"/>
                </a:solidFill>
                <a:latin typeface="Times New Roman" pitchFamily="18" charset="0"/>
                <a:cs typeface="Times New Roman" pitchFamily="18" charset="0"/>
              </a:rPr>
              <a:t> NGUYỄN TẤT THÀNH</a:t>
            </a:r>
          </a:p>
        </p:txBody>
      </p:sp>
    </p:spTree>
    <p:extLst>
      <p:ext uri="{BB962C8B-B14F-4D97-AF65-F5344CB8AC3E}">
        <p14:creationId xmlns:p14="http://schemas.microsoft.com/office/powerpoint/2010/main" val="421993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870" y="322171"/>
            <a:ext cx="8025469" cy="499110"/>
          </a:xfrm>
          <a:prstGeom prst="rect">
            <a:avLst/>
          </a:prstGeom>
          <a:noFill/>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Đọc thầm “ từ đầu .... Thời ấy”</a:t>
            </a:r>
          </a:p>
        </p:txBody>
      </p:sp>
      <p:sp>
        <p:nvSpPr>
          <p:cNvPr id="6" name="TextBox 5"/>
          <p:cNvSpPr txBox="1"/>
          <p:nvPr/>
        </p:nvSpPr>
        <p:spPr>
          <a:xfrm>
            <a:off x="290830" y="821238"/>
            <a:ext cx="8653780" cy="930275"/>
          </a:xfrm>
          <a:prstGeom prst="rect">
            <a:avLst/>
          </a:prstGeom>
          <a:noFill/>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Em tìm hiểu được những gì về quê hương và thời niên thiếu của Nguyễn Tất Thành? </a:t>
            </a:r>
          </a:p>
        </p:txBody>
      </p:sp>
      <p:sp>
        <p:nvSpPr>
          <p:cNvPr id="7" name="TextBox 6"/>
          <p:cNvSpPr txBox="1"/>
          <p:nvPr/>
        </p:nvSpPr>
        <p:spPr>
          <a:xfrm>
            <a:off x="171450" y="1751513"/>
            <a:ext cx="8972550" cy="930275"/>
          </a:xfrm>
          <a:prstGeom prst="rect">
            <a:avLst/>
          </a:prstGeom>
          <a:noFill/>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Khi Nguyễn Tất Thành lớn lên thì nước ta đang trong tình trạng nào?</a:t>
            </a:r>
          </a:p>
        </p:txBody>
      </p:sp>
      <p:sp>
        <p:nvSpPr>
          <p:cNvPr id="8" name="TextBox 7"/>
          <p:cNvSpPr txBox="1"/>
          <p:nvPr/>
        </p:nvSpPr>
        <p:spPr>
          <a:xfrm>
            <a:off x="171557" y="2681701"/>
            <a:ext cx="8653855" cy="2284095"/>
          </a:xfrm>
          <a:prstGeom prst="rect">
            <a:avLst/>
          </a:prstGeom>
          <a:noFill/>
        </p:spPr>
        <p:txBody>
          <a:bodyPr wrap="square" lIns="68580" tIns="34290" rIns="68580" bIns="34290"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Nguyễn Tất Thành sinh ra trong một gia đình nhà Nho yêu nước. </a:t>
            </a:r>
          </a:p>
          <a:p>
            <a:r>
              <a:rPr lang="en-US" sz="2400" b="1" dirty="0">
                <a:solidFill>
                  <a:srgbClr val="FF0000"/>
                </a:solidFill>
                <a:latin typeface="Times New Roman" panose="02020603050405020304" pitchFamily="18" charset="0"/>
                <a:cs typeface="Times New Roman" panose="02020603050405020304" pitchFamily="18" charset="0"/>
              </a:rPr>
              <a:t>Cha của Nguyễn Tất Thành là cụ Nguyễn Sinh Sắc cũng là một nhà Nho yêu nước.</a:t>
            </a:r>
          </a:p>
          <a:p>
            <a:r>
              <a:rPr lang="en-US" sz="2400" b="1" dirty="0">
                <a:solidFill>
                  <a:srgbClr val="FF0000"/>
                </a:solidFill>
                <a:latin typeface="Times New Roman" panose="02020603050405020304" pitchFamily="18" charset="0"/>
                <a:cs typeface="Times New Roman" panose="02020603050405020304" pitchFamily="18" charset="0"/>
              </a:rPr>
              <a:t>Mẹ là Hoàng Thị Loan một người phụ nữ hết mực yêu chồng thương con.</a:t>
            </a:r>
          </a:p>
          <a:p>
            <a:r>
              <a:rPr lang="en-US" sz="2400" b="1" dirty="0">
                <a:solidFill>
                  <a:srgbClr val="FF0000"/>
                </a:solidFill>
                <a:latin typeface="Times New Roman" panose="02020603050405020304" pitchFamily="18" charset="0"/>
                <a:cs typeface="Times New Roman" panose="02020603050405020304" pitchFamily="18" charset="0"/>
              </a:rPr>
              <a:t>=&gt; Nguyễn Tất Thành đã sớm có lòng yêu nước</a:t>
            </a:r>
          </a:p>
        </p:txBody>
      </p:sp>
      <p:sp>
        <p:nvSpPr>
          <p:cNvPr id="9" name="Action Button: Help 8">
            <a:hlinkClick r:id="" action="ppaction://hlinkshowjump?jump=lastslide" highlightClick="1"/>
          </p:cNvPr>
          <p:cNvSpPr/>
          <p:nvPr/>
        </p:nvSpPr>
        <p:spPr>
          <a:xfrm>
            <a:off x="118" y="489850"/>
            <a:ext cx="317346" cy="331400"/>
          </a:xfrm>
          <a:prstGeom prst="actionButtonHelp">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endParaRPr lang="vi-VN"/>
          </a:p>
        </p:txBody>
      </p:sp>
      <p:sp>
        <p:nvSpPr>
          <p:cNvPr id="10" name="Action Button: Help 9">
            <a:hlinkClick r:id="" action="ppaction://noaction" highlightClick="1"/>
          </p:cNvPr>
          <p:cNvSpPr/>
          <p:nvPr/>
        </p:nvSpPr>
        <p:spPr>
          <a:xfrm>
            <a:off x="0" y="871403"/>
            <a:ext cx="317500" cy="331470"/>
          </a:xfrm>
          <a:prstGeom prst="actionButtonHelp">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endParaRPr lang="vi-VN"/>
          </a:p>
        </p:txBody>
      </p:sp>
      <p:sp>
        <p:nvSpPr>
          <p:cNvPr id="11" name="Right Arrow 10"/>
          <p:cNvSpPr/>
          <p:nvPr/>
        </p:nvSpPr>
        <p:spPr>
          <a:xfrm>
            <a:off x="58119" y="3560371"/>
            <a:ext cx="197603" cy="278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100" fill="hold"/>
                                        <p:tgtEl>
                                          <p:spTgt spid="8"/>
                                        </p:tgtEl>
                                        <p:attrNameLst>
                                          <p:attrName>ppt_x</p:attrName>
                                        </p:attrNameLst>
                                      </p:cBhvr>
                                      <p:tavLst>
                                        <p:tav tm="0">
                                          <p:val>
                                            <p:strVal val="0-#ppt_w/2"/>
                                          </p:val>
                                        </p:tav>
                                        <p:tav tm="100000">
                                          <p:val>
                                            <p:strVal val="#ppt_x"/>
                                          </p:val>
                                        </p:tav>
                                      </p:tavLst>
                                    </p:anim>
                                    <p:anim calcmode="lin" valueType="num">
                                      <p:cBhvr additive="base">
                                        <p:cTn id="29" dur="11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100" fill="hold"/>
                                        <p:tgtEl>
                                          <p:spTgt spid="11"/>
                                        </p:tgtEl>
                                        <p:attrNameLst>
                                          <p:attrName>ppt_x</p:attrName>
                                        </p:attrNameLst>
                                      </p:cBhvr>
                                      <p:tavLst>
                                        <p:tav tm="0">
                                          <p:val>
                                            <p:strVal val="0-#ppt_w/2"/>
                                          </p:val>
                                        </p:tav>
                                        <p:tav tm="100000">
                                          <p:val>
                                            <p:strVal val="#ppt_x"/>
                                          </p:val>
                                        </p:tav>
                                      </p:tavLst>
                                    </p:anim>
                                    <p:anim calcmode="lin" valueType="num">
                                      <p:cBhvr additive="base">
                                        <p:cTn id="33" dur="11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ldLvl="0" animBg="1"/>
      <p:bldP spid="10" grpId="0" bldLvl="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785" y="41758"/>
            <a:ext cx="8830518" cy="807085"/>
          </a:xfrm>
          <a:prstGeom prst="rect">
            <a:avLst/>
          </a:prstGeom>
          <a:noFill/>
        </p:spPr>
        <p:txBody>
          <a:bodyPr wrap="square" lIns="68580" tIns="34290" rIns="68580" bIns="34290" rtlCol="0">
            <a:spAutoFit/>
          </a:bodyPr>
          <a:lstStyle/>
          <a:p>
            <a:r>
              <a:rPr lang="en-US" sz="2400" dirty="0">
                <a:latin typeface="Times New Roman" panose="02020603050405020304" pitchFamily="18" charset="0"/>
                <a:cs typeface="Times New Roman" panose="02020603050405020304" pitchFamily="18" charset="0"/>
              </a:rPr>
              <a:t>Em tìm hiểu được những gì về quê hương và thời niên thiếu của Nguyễn Tất Thành? </a:t>
            </a:r>
          </a:p>
        </p:txBody>
      </p:sp>
      <p:sp>
        <p:nvSpPr>
          <p:cNvPr id="7" name="Action Button: Help 6">
            <a:hlinkClick r:id="" action="ppaction://noaction" highlightClick="1"/>
          </p:cNvPr>
          <p:cNvSpPr/>
          <p:nvPr/>
        </p:nvSpPr>
        <p:spPr>
          <a:xfrm>
            <a:off x="-174" y="1221629"/>
            <a:ext cx="317346" cy="331400"/>
          </a:xfrm>
          <a:prstGeom prst="actionButtonHelp">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endParaRPr lang="vi-VN" sz="2000"/>
          </a:p>
        </p:txBody>
      </p:sp>
      <p:pic>
        <p:nvPicPr>
          <p:cNvPr id="8" name="Picture 5" descr="hinh">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 y="1221629"/>
            <a:ext cx="286131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2919095" y="848843"/>
            <a:ext cx="6150610" cy="416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800" b="1" dirty="0">
                <a:solidFill>
                  <a:srgbClr val="FF0000"/>
                </a:solidFill>
                <a:latin typeface="Times New Roman" panose="02020603050405020304" pitchFamily="18" charset="0"/>
              </a:rPr>
              <a:t>+ Tên thật là Nguyễn Sinh Cung </a:t>
            </a:r>
          </a:p>
          <a:p>
            <a:pPr eaLnBrk="1" hangingPunct="1">
              <a:spcBef>
                <a:spcPct val="50000"/>
              </a:spcBef>
              <a:buFontTx/>
              <a:buNone/>
            </a:pPr>
            <a:r>
              <a:rPr lang="en-US" sz="2800" b="1" dirty="0">
                <a:solidFill>
                  <a:srgbClr val="FF0000"/>
                </a:solidFill>
                <a:latin typeface="Times New Roman" panose="02020603050405020304" pitchFamily="18" charset="0"/>
              </a:rPr>
              <a:t>+ Sinh ngày 19-5-1890</a:t>
            </a:r>
          </a:p>
          <a:p>
            <a:pPr eaLnBrk="1" hangingPunct="1">
              <a:spcBef>
                <a:spcPct val="50000"/>
              </a:spcBef>
              <a:buFontTx/>
              <a:buNone/>
            </a:pPr>
            <a:r>
              <a:rPr lang="en-US" sz="2800" b="1" dirty="0">
                <a:solidFill>
                  <a:srgbClr val="FF0000"/>
                </a:solidFill>
                <a:latin typeface="Times New Roman" panose="02020603050405020304" pitchFamily="18" charset="0"/>
              </a:rPr>
              <a:t>+ Quê: xã Kim Liên, huyện Nam Đàn, tỉnh Nghệ An.</a:t>
            </a:r>
          </a:p>
          <a:p>
            <a:pPr eaLnBrk="1" hangingPunct="1">
              <a:spcBef>
                <a:spcPct val="50000"/>
              </a:spcBef>
              <a:buFontTx/>
              <a:buNone/>
            </a:pPr>
            <a:r>
              <a:rPr lang="en-US" sz="2800" b="1" dirty="0">
                <a:solidFill>
                  <a:srgbClr val="FF0000"/>
                </a:solidFill>
                <a:latin typeface="Times New Roman" panose="02020603050405020304" pitchFamily="18" charset="0"/>
              </a:rPr>
              <a:t>+ Cha: Nguyễn Sinh Sắc </a:t>
            </a:r>
          </a:p>
          <a:p>
            <a:pPr eaLnBrk="1" hangingPunct="1">
              <a:spcBef>
                <a:spcPct val="50000"/>
              </a:spcBef>
              <a:buFontTx/>
              <a:buNone/>
            </a:pPr>
            <a:r>
              <a:rPr lang="en-US" sz="2800" b="1" dirty="0">
                <a:solidFill>
                  <a:srgbClr val="FF0000"/>
                </a:solidFill>
                <a:latin typeface="Times New Roman" panose="02020603050405020304" pitchFamily="18" charset="0"/>
              </a:rPr>
              <a:t>+ Mẹ : Hoàng Thị Loan</a:t>
            </a:r>
          </a:p>
          <a:p>
            <a:pPr eaLnBrk="1" hangingPunct="1">
              <a:spcBef>
                <a:spcPct val="50000"/>
              </a:spcBef>
              <a:buFontTx/>
              <a:buNone/>
            </a:pPr>
            <a:r>
              <a:rPr lang="en-US" sz="2800" b="1" dirty="0">
                <a:solidFill>
                  <a:srgbClr val="FF0000"/>
                </a:solidFill>
                <a:latin typeface="Times New Roman" panose="02020603050405020304" pitchFamily="18" charset="0"/>
              </a:rPr>
              <a:t>+ Là người yêu nước thương dân.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 y="4537075"/>
            <a:ext cx="9144000" cy="437515"/>
          </a:xfrm>
          <a:prstGeom prst="rect">
            <a:avLst/>
          </a:prstGeom>
          <a:noFill/>
        </p:spPr>
        <p:txBody>
          <a:bodyPr wrap="square" lIns="68580" tIns="34290" rIns="68580" bIns="34290" rtlCol="0">
            <a:spAutoFit/>
          </a:bodyPr>
          <a:lstStyle/>
          <a:p>
            <a:r>
              <a:rPr lang="en-US" sz="2400" b="1" dirty="0">
                <a:latin typeface="Times New Roman" panose="02020603050405020304" pitchFamily="18" charset="0"/>
                <a:cs typeface="Times New Roman" panose="02020603050405020304" pitchFamily="18" charset="0"/>
              </a:rPr>
              <a:t>Chân dung những thành viên trong gia đình của Nguyễn Tất Thành:</a:t>
            </a:r>
          </a:p>
        </p:txBody>
      </p:sp>
      <p:pic>
        <p:nvPicPr>
          <p:cNvPr id="5" name="Picture 4"/>
          <p:cNvPicPr>
            <a:picLocks noChangeAspect="1"/>
          </p:cNvPicPr>
          <p:nvPr/>
        </p:nvPicPr>
        <p:blipFill>
          <a:blip r:embed="rId2"/>
          <a:stretch>
            <a:fillRect/>
          </a:stretch>
        </p:blipFill>
        <p:spPr>
          <a:xfrm>
            <a:off x="-635" y="127000"/>
            <a:ext cx="9144635" cy="42938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txBox="1">
            <a:spLocks noChangeArrowheads="1"/>
          </p:cNvSpPr>
          <p:nvPr/>
        </p:nvSpPr>
        <p:spPr>
          <a:xfrm>
            <a:off x="342900" y="2200275"/>
            <a:ext cx="8458200" cy="2457450"/>
          </a:xfrm>
          <a:prstGeom prst="rect">
            <a:avLst/>
          </a:prstGeom>
          <a:noFill/>
          <a:ln w="38100" cap="rnd">
            <a:solidFill>
              <a:srgbClr val="008000"/>
            </a:solidFill>
            <a:prstDash val="sysDot"/>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b="1" kern="0" dirty="0">
                <a:solidFill>
                  <a:srgbClr val="FF0000"/>
                </a:solidFill>
                <a:latin typeface="Times New Roman" pitchFamily="18" charset="0"/>
                <a:cs typeface="Times New Roman" pitchFamily="18" charset="0"/>
              </a:rPr>
              <a:t>MỤC ĐÍCH RA NƯỚC NGOÀI </a:t>
            </a:r>
          </a:p>
          <a:p>
            <a:pPr eaLnBrk="1" hangingPunct="1">
              <a:defRPr/>
            </a:pPr>
            <a:r>
              <a:rPr lang="en-US" altLang="en-US" b="1" kern="0" dirty="0">
                <a:solidFill>
                  <a:srgbClr val="FF0000"/>
                </a:solidFill>
                <a:latin typeface="Times New Roman" pitchFamily="18" charset="0"/>
                <a:cs typeface="Times New Roman" pitchFamily="18" charset="0"/>
              </a:rPr>
              <a:t>CỦA NGUYỄN TẤT THÀNH</a:t>
            </a:r>
          </a:p>
        </p:txBody>
      </p:sp>
    </p:spTree>
    <p:extLst>
      <p:ext uri="{BB962C8B-B14F-4D97-AF65-F5344CB8AC3E}">
        <p14:creationId xmlns:p14="http://schemas.microsoft.com/office/powerpoint/2010/main" val="184882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228" y="396704"/>
            <a:ext cx="8476014" cy="1177245"/>
          </a:xfrm>
          <a:prstGeom prst="rect">
            <a:avLst/>
          </a:prstGeom>
          <a:noFill/>
        </p:spPr>
        <p:txBody>
          <a:bodyPr wrap="square" lIns="68580" tIns="34290" rIns="68580" bIns="34290" rtlCol="0">
            <a:spAutoFit/>
          </a:bodyPr>
          <a:lstStyle/>
          <a:p>
            <a:r>
              <a:rPr lang="en-US" sz="3600" b="1" dirty="0">
                <a:latin typeface="Times New Roman" panose="02020603050405020304" pitchFamily="18" charset="0"/>
                <a:cs typeface="Times New Roman" panose="02020603050405020304" pitchFamily="18" charset="0"/>
              </a:rPr>
              <a:t>Đọc thầm “ Nguyễn Tất Thành khâm phục .... Cứu nước, cứu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307980" y="396703"/>
            <a:ext cx="8826507" cy="1177245"/>
          </a:xfrm>
          <a:prstGeom prst="rect">
            <a:avLst/>
          </a:prstGeom>
          <a:noFill/>
        </p:spPr>
        <p:txBody>
          <a:bodyPr wrap="square" lIns="68580" tIns="34290" rIns="68580" bIns="34290" rtlCol="0">
            <a:spAutoFit/>
          </a:bodyPr>
          <a:lstStyle/>
          <a:p>
            <a:r>
              <a:rPr lang="en-US" sz="3600" b="1" dirty="0">
                <a:latin typeface="Times New Roman" panose="02020603050405020304" pitchFamily="18" charset="0"/>
                <a:cs typeface="Times New Roman" panose="02020603050405020304" pitchFamily="18" charset="0"/>
              </a:rPr>
              <a:t>Nguyễn Tất Thành đã suy nghĩ gì về các con đường cứu nước của các bậc tiền bối?</a:t>
            </a:r>
          </a:p>
        </p:txBody>
      </p:sp>
      <p:sp>
        <p:nvSpPr>
          <p:cNvPr id="9" name="TextBox 8"/>
          <p:cNvSpPr txBox="1"/>
          <p:nvPr/>
        </p:nvSpPr>
        <p:spPr>
          <a:xfrm>
            <a:off x="317492" y="1857490"/>
            <a:ext cx="8641749" cy="2839239"/>
          </a:xfrm>
          <a:prstGeom prst="rect">
            <a:avLst/>
          </a:prstGeom>
          <a:noFill/>
        </p:spPr>
        <p:txBody>
          <a:bodyPr wrap="square" lIns="68580" tIns="34290" rIns="68580" bIns="34290" rtlCol="0">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Nguyễn Tất Thành rất khâm phục các con đường cứu nước của các bậc tiền bối. Nhưng lại thấy con đường cứu nước của họ là chưa xác định đúng cho nên sớm bị thất bại.</a:t>
            </a:r>
          </a:p>
        </p:txBody>
      </p:sp>
      <p:sp>
        <p:nvSpPr>
          <p:cNvPr id="22" name="Action Button: Help 21">
            <a:hlinkClick r:id="" action="ppaction://noaction" highlightClick="1"/>
          </p:cNvPr>
          <p:cNvSpPr/>
          <p:nvPr/>
        </p:nvSpPr>
        <p:spPr>
          <a:xfrm>
            <a:off x="147" y="819627"/>
            <a:ext cx="310576" cy="331400"/>
          </a:xfrm>
          <a:prstGeom prst="actionButtonHelp">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endParaRPr lang="vi-VN"/>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130" y="2607310"/>
            <a:ext cx="8338185" cy="930275"/>
          </a:xfrm>
          <a:prstGeom prst="rect">
            <a:avLst/>
          </a:prstGeom>
          <a:noFill/>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Con đường mới của Nguyễn Tất Thành là con đường như thế nào?</a:t>
            </a:r>
          </a:p>
        </p:txBody>
      </p:sp>
      <p:sp>
        <p:nvSpPr>
          <p:cNvPr id="3" name="TextBox 2"/>
          <p:cNvSpPr txBox="1"/>
          <p:nvPr/>
        </p:nvSpPr>
        <p:spPr>
          <a:xfrm>
            <a:off x="233680" y="1575435"/>
            <a:ext cx="8677275" cy="930275"/>
          </a:xfrm>
          <a:prstGeom prst="rect">
            <a:avLst/>
          </a:prstGeom>
          <a:noFill/>
        </p:spPr>
        <p:txBody>
          <a:bodyPr wrap="square" lIns="68580" tIns="34290" rIns="68580" bIns="34290"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Nguyễn Tất Thành đã quyết tìm ra con đường mới để cứu nước, cứu dân.</a:t>
            </a:r>
          </a:p>
        </p:txBody>
      </p:sp>
      <p:sp>
        <p:nvSpPr>
          <p:cNvPr id="4" name="TextBox 3"/>
          <p:cNvSpPr txBox="1"/>
          <p:nvPr/>
        </p:nvSpPr>
        <p:spPr>
          <a:xfrm>
            <a:off x="562610" y="1076325"/>
            <a:ext cx="8277860" cy="499110"/>
          </a:xfrm>
          <a:prstGeom prst="rect">
            <a:avLst/>
          </a:prstGeom>
          <a:noFill/>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Vậy Nguyễn Tất Thành đã quyết định làm gì?</a:t>
            </a:r>
          </a:p>
        </p:txBody>
      </p:sp>
      <p:sp>
        <p:nvSpPr>
          <p:cNvPr id="8" name="TextBox 7"/>
          <p:cNvSpPr txBox="1"/>
          <p:nvPr/>
        </p:nvSpPr>
        <p:spPr>
          <a:xfrm>
            <a:off x="224155" y="146050"/>
            <a:ext cx="8677275" cy="930275"/>
          </a:xfrm>
          <a:prstGeom prst="rect">
            <a:avLst/>
          </a:prstGeom>
          <a:noFill/>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HS </a:t>
            </a:r>
            <a:r>
              <a:rPr lang="vi-VN" sz="2800" dirty="0">
                <a:latin typeface="Times New Roman" panose="02020603050405020304" pitchFamily="18" charset="0"/>
                <a:cs typeface="Times New Roman" panose="02020603050405020304" pitchFamily="18" charset="0"/>
              </a:rPr>
              <a:t>đ</a:t>
            </a:r>
            <a:r>
              <a:rPr lang="en-US" sz="2800" dirty="0" err="1">
                <a:latin typeface="Times New Roman" panose="02020603050405020304" pitchFamily="18" charset="0"/>
                <a:cs typeface="Times New Roman" panose="02020603050405020304" pitchFamily="18" charset="0"/>
              </a:rPr>
              <a:t>ọc</a:t>
            </a:r>
            <a:r>
              <a:rPr lang="en-US" sz="2800" dirty="0">
                <a:latin typeface="Times New Roman" panose="02020603050405020304" pitchFamily="18" charset="0"/>
                <a:cs typeface="Times New Roman" panose="02020603050405020304" pitchFamily="18" charset="0"/>
              </a:rPr>
              <a:t> thầm “ Nguyễn Tất Thành khâm phục .... Cứu nước, cứu dân.”</a:t>
            </a:r>
          </a:p>
        </p:txBody>
      </p:sp>
      <p:sp>
        <p:nvSpPr>
          <p:cNvPr id="9" name="TextBox 8"/>
          <p:cNvSpPr txBox="1"/>
          <p:nvPr/>
        </p:nvSpPr>
        <p:spPr>
          <a:xfrm>
            <a:off x="224155" y="3537585"/>
            <a:ext cx="8676640" cy="930275"/>
          </a:xfrm>
          <a:prstGeom prst="rect">
            <a:avLst/>
          </a:prstGeom>
          <a:noFill/>
        </p:spPr>
        <p:txBody>
          <a:bodyPr wrap="square" lIns="68580" tIns="34290" rIns="68580" bIns="34290"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 Nguyễn Tất Thành đã hướng con đường cứu nước của mình sang Phương Tây, sang nước Pháp.</a:t>
            </a:r>
          </a:p>
        </p:txBody>
      </p:sp>
      <p:sp>
        <p:nvSpPr>
          <p:cNvPr id="11" name="Action Button: Help 10">
            <a:hlinkClick r:id="" action="ppaction://noaction" highlightClick="1"/>
          </p:cNvPr>
          <p:cNvSpPr/>
          <p:nvPr/>
        </p:nvSpPr>
        <p:spPr>
          <a:xfrm>
            <a:off x="140140" y="1146640"/>
            <a:ext cx="317346" cy="358446"/>
          </a:xfrm>
          <a:prstGeom prst="actionButtonHelp">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endParaRPr lang="vi-VN"/>
          </a:p>
        </p:txBody>
      </p:sp>
      <p:sp>
        <p:nvSpPr>
          <p:cNvPr id="12" name="Action Button: Help 11">
            <a:hlinkClick r:id="" action="ppaction://noaction" highlightClick="1"/>
          </p:cNvPr>
          <p:cNvSpPr/>
          <p:nvPr/>
        </p:nvSpPr>
        <p:spPr>
          <a:xfrm>
            <a:off x="139700" y="2607310"/>
            <a:ext cx="317500" cy="311785"/>
          </a:xfrm>
          <a:prstGeom prst="actionButtonHelp">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100" fill="hold"/>
                                        <p:tgtEl>
                                          <p:spTgt spid="12"/>
                                        </p:tgtEl>
                                        <p:attrNameLst>
                                          <p:attrName>ppt_x</p:attrName>
                                        </p:attrNameLst>
                                      </p:cBhvr>
                                      <p:tavLst>
                                        <p:tav tm="0">
                                          <p:val>
                                            <p:strVal val="0-#ppt_w/2"/>
                                          </p:val>
                                        </p:tav>
                                        <p:tav tm="100000">
                                          <p:val>
                                            <p:strVal val="#ppt_x"/>
                                          </p:val>
                                        </p:tav>
                                      </p:tavLst>
                                    </p:anim>
                                    <p:anim calcmode="lin" valueType="num">
                                      <p:cBhvr additive="base">
                                        <p:cTn id="20" dur="11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1" grpId="0" bldLvl="0" animBg="1"/>
      <p:bldP spid="1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685" y="184150"/>
            <a:ext cx="8828405" cy="930275"/>
          </a:xfrm>
          <a:prstGeom prst="rect">
            <a:avLst/>
          </a:prstGeom>
          <a:noFill/>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thầm “ Nguyễn Tất Thành khâm phục .... Cứu nước, cứu dân.”</a:t>
            </a:r>
          </a:p>
        </p:txBody>
      </p:sp>
      <p:sp>
        <p:nvSpPr>
          <p:cNvPr id="6" name="TextBox 5"/>
          <p:cNvSpPr txBox="1"/>
          <p:nvPr/>
        </p:nvSpPr>
        <p:spPr>
          <a:xfrm>
            <a:off x="315595" y="1214755"/>
            <a:ext cx="8828405" cy="499110"/>
          </a:xfrm>
          <a:prstGeom prst="rect">
            <a:avLst/>
          </a:prstGeom>
          <a:noFill/>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Vì sao Nguyễn Tất Thành Quyết ra đi tìm đường cứu nước ?</a:t>
            </a:r>
          </a:p>
        </p:txBody>
      </p:sp>
      <p:sp>
        <p:nvSpPr>
          <p:cNvPr id="7" name="Action Button: Help 6">
            <a:hlinkClick r:id="" action="ppaction://noaction" highlightClick="1"/>
          </p:cNvPr>
          <p:cNvSpPr/>
          <p:nvPr/>
        </p:nvSpPr>
        <p:spPr>
          <a:xfrm>
            <a:off x="-195" y="1285070"/>
            <a:ext cx="317346" cy="358446"/>
          </a:xfrm>
          <a:prstGeom prst="actionButtonHelp">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endParaRPr lang="vi-VN"/>
          </a:p>
        </p:txBody>
      </p:sp>
      <p:sp>
        <p:nvSpPr>
          <p:cNvPr id="8" name="TextBox 7"/>
          <p:cNvSpPr txBox="1"/>
          <p:nvPr/>
        </p:nvSpPr>
        <p:spPr>
          <a:xfrm>
            <a:off x="154885" y="2269748"/>
            <a:ext cx="2226456" cy="1791970"/>
          </a:xfrm>
          <a:prstGeom prst="rect">
            <a:avLst/>
          </a:prstGeom>
          <a:noFill/>
          <a:ln w="12700">
            <a:solidFill>
              <a:schemeClr val="tx1">
                <a:lumMod val="95000"/>
                <a:lumOff val="5000"/>
              </a:schemeClr>
            </a:solidFill>
          </a:ln>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Nguyễn Tất Thành ra đi tìm đường cứu nước vì: </a:t>
            </a:r>
          </a:p>
        </p:txBody>
      </p:sp>
      <p:cxnSp>
        <p:nvCxnSpPr>
          <p:cNvPr id="10" name="Straight Connector 9"/>
          <p:cNvCxnSpPr/>
          <p:nvPr/>
        </p:nvCxnSpPr>
        <p:spPr>
          <a:xfrm flipV="1">
            <a:off x="2381249" y="2991108"/>
            <a:ext cx="1311729" cy="402382"/>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373086" y="3545683"/>
            <a:ext cx="1311729" cy="601216"/>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684724" y="1906815"/>
            <a:ext cx="5393872" cy="1791970"/>
          </a:xfrm>
          <a:prstGeom prst="rect">
            <a:avLst/>
          </a:prstGeom>
          <a:noFill/>
          <a:ln w="12700">
            <a:solidFill>
              <a:schemeClr val="tx1">
                <a:lumMod val="95000"/>
                <a:lumOff val="5000"/>
              </a:schemeClr>
            </a:solidFill>
          </a:ln>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Sinh ra tại miền quê có truyền thống yêu nước, lại vào thời kì nước ta bị thực dân Pháp đô hộ nên Nguyễn Tất Thành sớm có lòng yêu nước</a:t>
            </a:r>
          </a:p>
        </p:txBody>
      </p:sp>
      <p:sp>
        <p:nvSpPr>
          <p:cNvPr id="17" name="TextBox 16"/>
          <p:cNvSpPr txBox="1"/>
          <p:nvPr/>
        </p:nvSpPr>
        <p:spPr>
          <a:xfrm>
            <a:off x="3693160" y="4147185"/>
            <a:ext cx="5385435" cy="499110"/>
          </a:xfrm>
          <a:prstGeom prst="rect">
            <a:avLst/>
          </a:prstGeom>
          <a:noFill/>
          <a:ln w="12700">
            <a:solidFill>
              <a:schemeClr val="tx1">
                <a:lumMod val="95000"/>
                <a:lumOff val="5000"/>
              </a:schemeClr>
            </a:solidFill>
          </a:ln>
        </p:spPr>
        <p:txBody>
          <a:bodyPr wrap="square" lIns="68580" tIns="34290" rIns="68580" bIns="34290" rtlCol="0">
            <a:spAutoFit/>
          </a:bodyPr>
          <a:lstStyle/>
          <a:p>
            <a:r>
              <a:rPr lang="en-US" sz="2800" dirty="0">
                <a:latin typeface="Times New Roman" panose="02020603050405020304" pitchFamily="18" charset="0"/>
                <a:cs typeface="Times New Roman" panose="02020603050405020304" pitchFamily="18" charset="0"/>
              </a:rPr>
              <a:t>Các bậc cha anh đã thất bại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2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16" grpId="0" bldLvl="0" animBg="1"/>
      <p:bldP spid="1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0" y="1379513"/>
            <a:ext cx="9144000" cy="85630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0" name="Rectangle 29">
            <a:extLst>
              <a:ext uri="{FF2B5EF4-FFF2-40B4-BE49-F238E27FC236}">
                <a16:creationId xmlns:a16="http://schemas.microsoft.com/office/drawing/2014/main" xmlns="" id="{0DE8E057-79AF-4679-8F0F-5F578B85F19A}"/>
              </a:ext>
            </a:extLst>
          </p:cNvPr>
          <p:cNvSpPr/>
          <p:nvPr/>
        </p:nvSpPr>
        <p:spPr>
          <a:xfrm>
            <a:off x="0" y="3880995"/>
            <a:ext cx="9144000" cy="85630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8" name="Picture 7">
            <a:hlinkClick r:id="rId3" action="ppaction://hlinksldjump"/>
            <a:extLst>
              <a:ext uri="{FF2B5EF4-FFF2-40B4-BE49-F238E27FC236}">
                <a16:creationId xmlns:a16="http://schemas.microsoft.com/office/drawing/2014/main" xmlns="" id="{165D02D2-111C-48DA-B806-17EDA77B2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854" y="725661"/>
            <a:ext cx="1476884" cy="1307705"/>
          </a:xfrm>
          <a:prstGeom prst="rect">
            <a:avLst/>
          </a:prstGeom>
        </p:spPr>
      </p:pic>
      <p:pic>
        <p:nvPicPr>
          <p:cNvPr id="9" name="Picture 8">
            <a:extLst>
              <a:ext uri="{FF2B5EF4-FFF2-40B4-BE49-F238E27FC236}">
                <a16:creationId xmlns:a16="http://schemas.microsoft.com/office/drawing/2014/main" xmlns="" id="{DE93B167-9DF8-4F7B-A15E-DCA0F198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561" y="341579"/>
            <a:ext cx="1545470" cy="1037934"/>
          </a:xfrm>
          <a:prstGeom prst="rect">
            <a:avLst/>
          </a:prstGeom>
        </p:spPr>
      </p:pic>
      <p:pic>
        <p:nvPicPr>
          <p:cNvPr id="10" name="Picture 9">
            <a:hlinkClick r:id="rId3" action="ppaction://hlinksldjump"/>
            <a:extLst>
              <a:ext uri="{FF2B5EF4-FFF2-40B4-BE49-F238E27FC236}">
                <a16:creationId xmlns:a16="http://schemas.microsoft.com/office/drawing/2014/main" xmlns="" id="{99F79902-D845-4948-9A8D-BC737DA83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1911" y="725660"/>
            <a:ext cx="1476884" cy="1307705"/>
          </a:xfrm>
          <a:prstGeom prst="rect">
            <a:avLst/>
          </a:prstGeom>
        </p:spPr>
      </p:pic>
      <p:pic>
        <p:nvPicPr>
          <p:cNvPr id="11" name="Picture 10">
            <a:extLst>
              <a:ext uri="{FF2B5EF4-FFF2-40B4-BE49-F238E27FC236}">
                <a16:creationId xmlns:a16="http://schemas.microsoft.com/office/drawing/2014/main" xmlns="" id="{F5A3D29D-2006-4BE0-AEF2-ABC918DCEA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7617" y="341578"/>
            <a:ext cx="1545470" cy="1037934"/>
          </a:xfrm>
          <a:prstGeom prst="rect">
            <a:avLst/>
          </a:prstGeom>
        </p:spPr>
      </p:pic>
      <p:pic>
        <p:nvPicPr>
          <p:cNvPr id="12" name="Picture 11">
            <a:hlinkClick r:id="rId8" action="ppaction://hlinksldjump"/>
            <a:extLst>
              <a:ext uri="{FF2B5EF4-FFF2-40B4-BE49-F238E27FC236}">
                <a16:creationId xmlns:a16="http://schemas.microsoft.com/office/drawing/2014/main" xmlns="" id="{B9F6EF56-EFE5-46AA-BEED-938FE1E31A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0967" y="725660"/>
            <a:ext cx="1476884" cy="1307705"/>
          </a:xfrm>
          <a:prstGeom prst="rect">
            <a:avLst/>
          </a:prstGeom>
        </p:spPr>
      </p:pic>
      <p:pic>
        <p:nvPicPr>
          <p:cNvPr id="13" name="Picture 12">
            <a:extLst>
              <a:ext uri="{FF2B5EF4-FFF2-40B4-BE49-F238E27FC236}">
                <a16:creationId xmlns:a16="http://schemas.microsoft.com/office/drawing/2014/main" xmlns="" id="{CABCEBFF-5DE1-4042-94D0-113FF0A7D8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6674" y="341578"/>
            <a:ext cx="1545470" cy="1037934"/>
          </a:xfrm>
          <a:prstGeom prst="rect">
            <a:avLst/>
          </a:prstGeom>
        </p:spPr>
      </p:pic>
      <p:pic>
        <p:nvPicPr>
          <p:cNvPr id="37" name="Picture 36">
            <a:extLst>
              <a:ext uri="{FF2B5EF4-FFF2-40B4-BE49-F238E27FC236}">
                <a16:creationId xmlns:a16="http://schemas.microsoft.com/office/drawing/2014/main" xmlns="" id="{16677DD5-4B38-44EE-AE03-4CE69860F1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4731574"/>
            <a:ext cx="4571999" cy="251114"/>
          </a:xfrm>
          <a:prstGeom prst="rect">
            <a:avLst/>
          </a:prstGeom>
        </p:spPr>
      </p:pic>
      <p:pic>
        <p:nvPicPr>
          <p:cNvPr id="38" name="Picture 37">
            <a:extLst>
              <a:ext uri="{FF2B5EF4-FFF2-40B4-BE49-F238E27FC236}">
                <a16:creationId xmlns:a16="http://schemas.microsoft.com/office/drawing/2014/main" xmlns="" id="{8E58EB64-C11F-4AA8-BD51-6B7EDB3365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1" y="4731574"/>
            <a:ext cx="4571999" cy="251114"/>
          </a:xfrm>
          <a:prstGeom prst="rect">
            <a:avLst/>
          </a:prstGeom>
        </p:spPr>
      </p:pic>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2230972"/>
            <a:ext cx="4571999" cy="251114"/>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1" y="2230972"/>
            <a:ext cx="4571999" cy="251114"/>
          </a:xfrm>
          <a:prstGeom prst="rect">
            <a:avLst/>
          </a:prstGeom>
        </p:spPr>
      </p:pic>
      <p:sp>
        <p:nvSpPr>
          <p:cNvPr id="42" name="Flowchart: Summing Junction 41">
            <a:hlinkClick r:id="" action="ppaction://noaction"/>
            <a:extLst>
              <a:ext uri="{FF2B5EF4-FFF2-40B4-BE49-F238E27FC236}">
                <a16:creationId xmlns:a16="http://schemas.microsoft.com/office/drawing/2014/main" xmlns="" id="{E51D645D-F5EB-48AD-9720-05E0BE57DF46}"/>
              </a:ext>
            </a:extLst>
          </p:cNvPr>
          <p:cNvSpPr/>
          <p:nvPr/>
        </p:nvSpPr>
        <p:spPr>
          <a:xfrm>
            <a:off x="8549017" y="4586196"/>
            <a:ext cx="486801" cy="486801"/>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9" name="Shape 117"/>
          <p:cNvSpPr txBox="1">
            <a:spLocks/>
          </p:cNvSpPr>
          <p:nvPr/>
        </p:nvSpPr>
        <p:spPr bwMode="auto">
          <a:xfrm>
            <a:off x="2457508" y="2482819"/>
            <a:ext cx="4769769"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100" b="1" dirty="0">
                <a:solidFill>
                  <a:srgbClr val="FF0000"/>
                </a:solidFill>
                <a:latin typeface="Times New Roman" pitchFamily="18" charset="0"/>
                <a:cs typeface="Times New Roman" pitchFamily="18" charset="0"/>
              </a:rPr>
              <a:t>HỘP QUÀ BÍ MẬT</a:t>
            </a:r>
            <a:endParaRPr lang="en-US" alt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56889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txBox="1">
            <a:spLocks noChangeArrowheads="1"/>
          </p:cNvSpPr>
          <p:nvPr/>
        </p:nvSpPr>
        <p:spPr>
          <a:xfrm>
            <a:off x="342900" y="2023293"/>
            <a:ext cx="8458200" cy="2457450"/>
          </a:xfrm>
          <a:prstGeom prst="rect">
            <a:avLst/>
          </a:prstGeom>
          <a:noFill/>
          <a:ln w="38100" cap="rnd">
            <a:solidFill>
              <a:srgbClr val="008000"/>
            </a:solidFill>
            <a:prstDash val="sysDot"/>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600" b="1" kern="0" dirty="0">
                <a:solidFill>
                  <a:srgbClr val="FF0000"/>
                </a:solidFill>
                <a:latin typeface="Times New Roman" pitchFamily="18" charset="0"/>
                <a:cs typeface="Times New Roman" pitchFamily="18" charset="0"/>
              </a:rPr>
              <a:t>Ý CHÍ QUYẾT TÂM RA ĐI TÌM ĐƯỜNG CỨU NƯỚCCỦA </a:t>
            </a:r>
          </a:p>
          <a:p>
            <a:pPr eaLnBrk="1" hangingPunct="1">
              <a:defRPr/>
            </a:pPr>
            <a:r>
              <a:rPr lang="en-US" altLang="en-US" sz="3600" b="1" kern="0" dirty="0">
                <a:solidFill>
                  <a:srgbClr val="FF0000"/>
                </a:solidFill>
                <a:latin typeface="Times New Roman" pitchFamily="18" charset="0"/>
                <a:cs typeface="Times New Roman" pitchFamily="18" charset="0"/>
              </a:rPr>
              <a:t>NGUYỄN TẤT THÀNH</a:t>
            </a:r>
          </a:p>
        </p:txBody>
      </p:sp>
    </p:spTree>
    <p:extLst>
      <p:ext uri="{BB962C8B-B14F-4D97-AF65-F5344CB8AC3E}">
        <p14:creationId xmlns:p14="http://schemas.microsoft.com/office/powerpoint/2010/main" val="39183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Viet Nam Vector, download, vector, map, bản đ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70" y="0"/>
            <a:ext cx="5986780" cy="503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1502604" y="4797389"/>
            <a:ext cx="331470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b="1">
                <a:latin typeface="Times New Roman" panose="02020603050405020304" pitchFamily="18" charset="0"/>
                <a:cs typeface="Times New Roman" panose="02020603050405020304" pitchFamily="18" charset="0"/>
              </a:rPr>
              <a:t> Lược đồ các tỉnh, thành phố Việt Nam</a:t>
            </a:r>
          </a:p>
        </p:txBody>
      </p:sp>
      <p:sp>
        <p:nvSpPr>
          <p:cNvPr id="5" name="Oval 4"/>
          <p:cNvSpPr/>
          <p:nvPr/>
        </p:nvSpPr>
        <p:spPr>
          <a:xfrm>
            <a:off x="2739999" y="3823591"/>
            <a:ext cx="85725" cy="85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pic>
        <p:nvPicPr>
          <p:cNvPr id="2053" name="Picture 10" descr="Kết quả hình ảnh cho Hình ảnh tàu latuso tre 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5080"/>
            <a:ext cx="4231005" cy="500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Kết quả hình ảnh cho bản đồ các tỉnh miền nam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07" y="151765"/>
            <a:ext cx="4669790" cy="4879975"/>
          </a:xfrm>
          <a:prstGeom prst="rect">
            <a:avLst/>
          </a:prstGeom>
          <a:noFill/>
          <a:ln cmpd="thickThin">
            <a:solidFill>
              <a:srgbClr val="002060"/>
            </a:solidFill>
          </a:ln>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3279461" y="2006974"/>
            <a:ext cx="1632080" cy="206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Oval 8"/>
          <p:cNvSpPr/>
          <p:nvPr/>
        </p:nvSpPr>
        <p:spPr>
          <a:xfrm>
            <a:off x="3182071" y="1982641"/>
            <a:ext cx="97391" cy="8997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up)">
                                      <p:cBhvr>
                                        <p:cTn id="11" dur="5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repeatCount="5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16" fill="hold" nodeType="clickEffect">
                                  <p:stCondLst>
                                    <p:cond delay="0"/>
                                  </p:stCondLst>
                                  <p:childTnLst>
                                    <p:animEffect transition="out" filter="circle(in)">
                                      <p:cBhvr>
                                        <p:cTn id="22" dur="1000"/>
                                        <p:tgtEl>
                                          <p:spTgt spid="2050"/>
                                        </p:tgtEl>
                                      </p:cBhvr>
                                    </p:animEffect>
                                    <p:set>
                                      <p:cBhvr>
                                        <p:cTn id="23" dur="1" fill="hold">
                                          <p:stCondLst>
                                            <p:cond delay="999"/>
                                          </p:stCondLst>
                                        </p:cTn>
                                        <p:tgtEl>
                                          <p:spTgt spid="2050"/>
                                        </p:tgtEl>
                                        <p:attrNameLst>
                                          <p:attrName>style.visibility</p:attrName>
                                        </p:attrNameLst>
                                      </p:cBhvr>
                                      <p:to>
                                        <p:strVal val="hidden"/>
                                      </p:to>
                                    </p:set>
                                  </p:childTnLst>
                                </p:cTn>
                              </p:par>
                              <p:par>
                                <p:cTn id="24" presetID="6" presetClass="exit" presetSubtype="16" fill="hold" grpId="1" nodeType="withEffect">
                                  <p:stCondLst>
                                    <p:cond delay="0"/>
                                  </p:stCondLst>
                                  <p:childTnLst>
                                    <p:animEffect transition="out" filter="circle(in)">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par>
                                <p:cTn id="27" presetID="5" presetClass="exit" presetSubtype="10" fill="hold" grpId="1" nodeType="withEffect">
                                  <p:stCondLst>
                                    <p:cond delay="0"/>
                                  </p:stCondLst>
                                  <p:childTnLst>
                                    <p:animEffect transition="out" filter="checkerboard(across)">
                                      <p:cBhvr>
                                        <p:cTn id="28" dur="1000"/>
                                        <p:tgtEl>
                                          <p:spTgt spid="2051"/>
                                        </p:tgtEl>
                                      </p:cBhvr>
                                    </p:animEffect>
                                    <p:set>
                                      <p:cBhvr>
                                        <p:cTn id="29" dur="1" fill="hold">
                                          <p:stCondLst>
                                            <p:cond delay="999"/>
                                          </p:stCondLst>
                                        </p:cTn>
                                        <p:tgtEl>
                                          <p:spTgt spid="2051"/>
                                        </p:tgtEl>
                                        <p:attrNameLst>
                                          <p:attrName>style.visibility</p:attrName>
                                        </p:attrNameLst>
                                      </p:cBhvr>
                                      <p:to>
                                        <p:strVal val="hidden"/>
                                      </p:to>
                                    </p:set>
                                  </p:childTnLst>
                                </p:cTn>
                              </p:par>
                            </p:childTnLst>
                          </p:cTn>
                        </p:par>
                        <p:par>
                          <p:cTn id="30" fill="hold">
                            <p:stCondLst>
                              <p:cond delay="1000"/>
                            </p:stCondLst>
                            <p:childTnLst>
                              <p:par>
                                <p:cTn id="31" presetID="6" presetClass="entr" presetSubtype="32" fill="hold" nodeType="after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circle(out)">
                                      <p:cBhvr>
                                        <p:cTn id="33" dur="750"/>
                                        <p:tgtEl>
                                          <p:spTgt spid="2052"/>
                                        </p:tgtEl>
                                      </p:cBhvr>
                                    </p:animEffect>
                                  </p:childTnLst>
                                </p:cTn>
                              </p:par>
                            </p:childTnLst>
                          </p:cTn>
                        </p:par>
                        <p:par>
                          <p:cTn id="34" fill="hold">
                            <p:stCondLst>
                              <p:cond delay="2000"/>
                            </p:stCondLst>
                            <p:childTnLst>
                              <p:par>
                                <p:cTn id="35" presetID="53" presetClass="entr" presetSubtype="16" repeatCount="5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1000"/>
                                        <p:tgtEl>
                                          <p:spTgt spid="11"/>
                                        </p:tgtEl>
                                      </p:cBhvr>
                                    </p:animEffect>
                                  </p:childTnLst>
                                </p:cTn>
                              </p:par>
                              <p:par>
                                <p:cTn id="45" presetID="16" presetClass="entr" presetSubtype="37" fill="hold" nodeType="withEffect">
                                  <p:stCondLst>
                                    <p:cond delay="0"/>
                                  </p:stCondLst>
                                  <p:childTnLst>
                                    <p:set>
                                      <p:cBhvr>
                                        <p:cTn id="46" dur="1" fill="hold">
                                          <p:stCondLst>
                                            <p:cond delay="0"/>
                                          </p:stCondLst>
                                        </p:cTn>
                                        <p:tgtEl>
                                          <p:spTgt spid="2053"/>
                                        </p:tgtEl>
                                        <p:attrNameLst>
                                          <p:attrName>style.visibility</p:attrName>
                                        </p:attrNameLst>
                                      </p:cBhvr>
                                      <p:to>
                                        <p:strVal val="visible"/>
                                      </p:to>
                                    </p:set>
                                    <p:animEffect transition="in" filter="barn(outVertical)">
                                      <p:cBhvr>
                                        <p:cTn id="47"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1" grpId="1"/>
      <p:bldP spid="5" grpId="0" animBg="1"/>
      <p:bldP spid="5" grpId="1"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Kết quả hình ảnh cho Hình ảnh tàu latuso tre 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395" y="1318260"/>
            <a:ext cx="4008120"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Kết quả hình ảnh cho Hình ảnh tàu latuso tre 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 y="1317625"/>
            <a:ext cx="4845685" cy="347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281940" y="4705985"/>
            <a:ext cx="4425315"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Times New Roman" panose="02020603050405020304" pitchFamily="18" charset="0"/>
                <a:cs typeface="Times New Roman" panose="02020603050405020304" pitchFamily="18" charset="0"/>
              </a:rPr>
              <a:t>Tàu Đô đốc La- tu-sơ Tờ-rê-vin</a:t>
            </a:r>
          </a:p>
        </p:txBody>
      </p:sp>
      <p:sp>
        <p:nvSpPr>
          <p:cNvPr id="2" name="TextBox 1"/>
          <p:cNvSpPr txBox="1">
            <a:spLocks noChangeArrowheads="1"/>
          </p:cNvSpPr>
          <p:nvPr/>
        </p:nvSpPr>
        <p:spPr bwMode="auto">
          <a:xfrm>
            <a:off x="153670" y="990600"/>
            <a:ext cx="8623300" cy="200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sz="2800">
                <a:latin typeface="Times New Roman" panose="02020603050405020304" pitchFamily="18" charset="0"/>
                <a:cs typeface="Times New Roman" panose="02020603050405020304" pitchFamily="18" charset="0"/>
              </a:rPr>
              <a:t>-Để đi được ra nước ngoài Nguyễn Tất Thành đã làm công việc gì? Ở đâu? Người đã lấy tên là gì?</a:t>
            </a:r>
          </a:p>
          <a:p>
            <a:pPr eaLnBrk="1" hangingPunct="1">
              <a:lnSpc>
                <a:spcPct val="150000"/>
              </a:lnSpc>
            </a:pPr>
            <a:endParaRPr lang="en-US" sz="2800">
              <a:latin typeface="Times New Roman" panose="02020603050405020304" pitchFamily="18" charset="0"/>
              <a:cs typeface="Times New Roman" panose="02020603050405020304" pitchFamily="18" charset="0"/>
            </a:endParaRPr>
          </a:p>
        </p:txBody>
      </p:sp>
      <p:sp>
        <p:nvSpPr>
          <p:cNvPr id="9" name="TextBox 8"/>
          <p:cNvSpPr txBox="1"/>
          <p:nvPr/>
        </p:nvSpPr>
        <p:spPr>
          <a:xfrm>
            <a:off x="281939" y="151130"/>
            <a:ext cx="8701405" cy="930275"/>
          </a:xfrm>
          <a:prstGeom prst="rect">
            <a:avLst/>
          </a:prstGeom>
          <a:noFill/>
        </p:spPr>
        <p:txBody>
          <a:bodyPr wrap="square" lIns="68580" tIns="34290" rIns="68580" bIns="34290" rtlCol="0">
            <a:spAutoFit/>
          </a:bodyPr>
          <a:lstStyle/>
          <a:p>
            <a:pPr algn="just"/>
            <a:r>
              <a:rPr lang="en-US" sz="2800" b="1" dirty="0">
                <a:latin typeface="Times New Roman" panose="02020603050405020304" pitchFamily="18" charset="0"/>
                <a:cs typeface="Times New Roman" panose="02020603050405020304" pitchFamily="18" charset="0"/>
              </a:rPr>
              <a:t>3. Ý </a:t>
            </a:r>
            <a:r>
              <a:rPr lang="en-US" sz="2800" b="1" dirty="0" err="1">
                <a:latin typeface="Times New Roman" panose="02020603050405020304" pitchFamily="18" charset="0"/>
                <a:cs typeface="Times New Roman" panose="02020603050405020304" pitchFamily="18" charset="0"/>
              </a:rPr>
              <a:t>chí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21" presetClass="entr" presetSubtype="4" fill="hold" nodeType="after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wheel(4)">
                                      <p:cBhvr>
                                        <p:cTn id="16" dur="2000"/>
                                        <p:tgtEl>
                                          <p:spTgt spid="3075"/>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wheel(4)">
                                      <p:cBhvr>
                                        <p:cTn id="19" dur="2000"/>
                                        <p:tgtEl>
                                          <p:spTgt spid="3076"/>
                                        </p:tgtEl>
                                      </p:cBhvr>
                                    </p:animEffect>
                                  </p:childTnLst>
                                </p:cTn>
                              </p:par>
                              <p:par>
                                <p:cTn id="20" presetID="22" presetClass="entr" presetSubtype="1"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ipe(up)">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Hình ảnh tàu latuso tre 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 y="2325370"/>
            <a:ext cx="4362450" cy="273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Kết quả hình ảnh cho Hình ảnh tàu latuso tre 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545" y="2325370"/>
            <a:ext cx="4572635" cy="273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10820" y="1050925"/>
            <a:ext cx="8773160" cy="200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sz="2800">
                <a:latin typeface="Times New Roman" panose="02020603050405020304" pitchFamily="18" charset="0"/>
                <a:cs typeface="Times New Roman" panose="02020603050405020304" pitchFamily="18" charset="0"/>
              </a:rPr>
              <a:t>Nguyễn Tất Thành ra đi tìm đường cứu nước vào thời gian nào? Từ đâu ?</a:t>
            </a:r>
          </a:p>
          <a:p>
            <a:pPr eaLnBrk="1" hangingPunct="1">
              <a:lnSpc>
                <a:spcPct val="150000"/>
              </a:lnSpc>
            </a:pPr>
            <a:endParaRPr lang="en-US" sz="2800">
              <a:latin typeface="Times New Roman" panose="02020603050405020304" pitchFamily="18" charset="0"/>
              <a:cs typeface="Times New Roman" panose="02020603050405020304" pitchFamily="18" charset="0"/>
            </a:endParaRPr>
          </a:p>
        </p:txBody>
      </p:sp>
      <p:sp>
        <p:nvSpPr>
          <p:cNvPr id="8" name="Snip Single Corner Rectangle 7"/>
          <p:cNvSpPr/>
          <p:nvPr/>
        </p:nvSpPr>
        <p:spPr>
          <a:xfrm>
            <a:off x="282575" y="138430"/>
            <a:ext cx="8629650" cy="1809750"/>
          </a:xfrm>
          <a:prstGeom prst="snip1Rect">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50000"/>
              </a:lnSpc>
              <a:defRPr/>
            </a:pPr>
            <a:r>
              <a:rPr lang="en-US" sz="2800" dirty="0" err="1">
                <a:solidFill>
                  <a:srgbClr val="FF0000"/>
                </a:solidFill>
                <a:latin typeface="Times New Roman" panose="02020603050405020304" pitchFamily="18" charset="0"/>
                <a:cs typeface="Times New Roman" panose="02020603050405020304" pitchFamily="18" charset="0"/>
              </a:rPr>
              <a:t>Năm</a:t>
            </a:r>
            <a:r>
              <a:rPr lang="en-US" sz="2800" dirty="0">
                <a:solidFill>
                  <a:srgbClr val="FF0000"/>
                </a:solidFill>
                <a:latin typeface="Times New Roman" panose="02020603050405020304" pitchFamily="18" charset="0"/>
                <a:cs typeface="Times New Roman" panose="02020603050405020304" pitchFamily="18" charset="0"/>
              </a:rPr>
              <a:t> 1911,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Nguyễn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từ</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Rồng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quyết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41367" y="238886"/>
            <a:ext cx="8859893" cy="930275"/>
          </a:xfrm>
          <a:prstGeom prst="rect">
            <a:avLst/>
          </a:prstGeom>
          <a:noFill/>
        </p:spPr>
        <p:txBody>
          <a:bodyPr wrap="square" lIns="68580" tIns="34290" rIns="68580" bIns="34290" rtlCol="0">
            <a:spAutoFit/>
          </a:bodyPr>
          <a:lstStyle/>
          <a:p>
            <a:pPr algn="ctr"/>
            <a:r>
              <a:rPr lang="en-US" sz="2800" b="1" dirty="0">
                <a:latin typeface="Times New Roman" panose="02020603050405020304" pitchFamily="18" charset="0"/>
                <a:cs typeface="Times New Roman" panose="02020603050405020304" pitchFamily="18" charset="0"/>
              </a:rPr>
              <a:t>3. Ý </a:t>
            </a:r>
            <a:r>
              <a:rPr lang="en-US" sz="2800" b="1" dirty="0" err="1">
                <a:latin typeface="Times New Roman" panose="02020603050405020304" pitchFamily="18" charset="0"/>
                <a:cs typeface="Times New Roman" panose="02020603050405020304" pitchFamily="18" charset="0"/>
              </a:rPr>
              <a:t>chí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outHorizontal)">
                                      <p:cBhvr>
                                        <p:cTn id="12" dur="1000"/>
                                        <p:tgtEl>
                                          <p:spTgt spid="4098"/>
                                        </p:tgtEl>
                                      </p:cBhvr>
                                    </p:animEffect>
                                  </p:childTnLst>
                                </p:cTn>
                              </p:par>
                              <p:par>
                                <p:cTn id="13" presetID="16" presetClass="entr" presetSubtype="42"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barn(outHorizontal)">
                                      <p:cBhvr>
                                        <p:cTn id="15" dur="1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6" presetClass="entr" presetSubtype="3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out)">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bldLvl="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hlinkClick r:id="rId3" action="ppaction://hlinksldjump"/>
          </p:cNvPr>
          <p:cNvSpPr/>
          <p:nvPr/>
        </p:nvSpPr>
        <p:spPr>
          <a:xfrm>
            <a:off x="2122243" y="114300"/>
            <a:ext cx="4953000" cy="699135"/>
          </a:xfrm>
          <a:prstGeom prst="rect">
            <a:avLst/>
          </a:prstGeom>
          <a:noFill/>
        </p:spPr>
        <p:txBody>
          <a:bodyPr wrap="none" lIns="68580" tIns="34290" rIns="68580" bIns="34290">
            <a:spAutoFit/>
          </a:bodyPr>
          <a:lstStyle/>
          <a:p>
            <a:pPr algn="ctr">
              <a:defRPr/>
            </a:pPr>
            <a:r>
              <a:rPr lang="en-US" sz="41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HÁI HOA DÂN CHỦ</a:t>
            </a:r>
          </a:p>
        </p:txBody>
      </p:sp>
      <p:sp>
        <p:nvSpPr>
          <p:cNvPr id="6147" name="TextBox 13"/>
          <p:cNvSpPr txBox="1">
            <a:spLocks noChangeArrowheads="1"/>
          </p:cNvSpPr>
          <p:nvPr/>
        </p:nvSpPr>
        <p:spPr bwMode="auto">
          <a:xfrm>
            <a:off x="1365885" y="914400"/>
            <a:ext cx="112141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1</a:t>
            </a:r>
          </a:p>
        </p:txBody>
      </p:sp>
      <p:sp>
        <p:nvSpPr>
          <p:cNvPr id="6148" name="TextBox 14"/>
          <p:cNvSpPr txBox="1">
            <a:spLocks noChangeArrowheads="1"/>
          </p:cNvSpPr>
          <p:nvPr/>
        </p:nvSpPr>
        <p:spPr bwMode="auto">
          <a:xfrm>
            <a:off x="6844030" y="914400"/>
            <a:ext cx="130175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Đội 2</a:t>
            </a:r>
          </a:p>
        </p:txBody>
      </p:sp>
      <p:pic>
        <p:nvPicPr>
          <p:cNvPr id="6149" name="Picture 4" descr="Kết quả hình ảnh cho hình vẽ cái câ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050" y="940595"/>
            <a:ext cx="3882629" cy="411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AutoShape 8" descr="Kết quả hình ảnh cho hình bông hoa"/>
          <p:cNvSpPr>
            <a:spLocks noChangeAspect="1" noChangeArrowheads="1"/>
          </p:cNvSpPr>
          <p:nvPr/>
        </p:nvSpPr>
        <p:spPr bwMode="auto">
          <a:xfrm>
            <a:off x="1251347" y="-108347"/>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6151" name="AutoShape 10" descr="Kết quả hình ảnh cho hình bông hoa"/>
          <p:cNvSpPr>
            <a:spLocks noChangeAspect="1" noChangeArrowheads="1"/>
          </p:cNvSpPr>
          <p:nvPr/>
        </p:nvSpPr>
        <p:spPr bwMode="auto">
          <a:xfrm>
            <a:off x="1365647" y="595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6152" name="AutoShape 12" descr="Kết quả hình ảnh cho hình bông hoa"/>
          <p:cNvSpPr>
            <a:spLocks noChangeAspect="1" noChangeArrowheads="1"/>
          </p:cNvSpPr>
          <p:nvPr/>
        </p:nvSpPr>
        <p:spPr bwMode="auto">
          <a:xfrm>
            <a:off x="1479947" y="12025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6153" name="AutoShape 14" descr="Kết quả hình ảnh cho hình bông hoa"/>
          <p:cNvSpPr>
            <a:spLocks noChangeAspect="1" noChangeArrowheads="1"/>
          </p:cNvSpPr>
          <p:nvPr/>
        </p:nvSpPr>
        <p:spPr bwMode="auto">
          <a:xfrm>
            <a:off x="1594247" y="23455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pic>
        <p:nvPicPr>
          <p:cNvPr id="6154" name="Picture 22" descr="Kết quả hình ảnh cho hình bông hoa 5 cánh">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8704" y="2212182"/>
            <a:ext cx="800100" cy="75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a:xfrm>
            <a:off x="3167063" y="2390775"/>
            <a:ext cx="409575" cy="415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a:solidFill>
                  <a:schemeClr val="tx2"/>
                </a:solidFill>
              </a:rPr>
              <a:t>1</a:t>
            </a:r>
          </a:p>
        </p:txBody>
      </p:sp>
      <p:pic>
        <p:nvPicPr>
          <p:cNvPr id="6156" name="Picture 22" descr="Kết quả hình ảnh cho hình bông hoa 5 cánh">
            <a:hlinkClick r:id="rId7"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5900" y="2058591"/>
            <a:ext cx="800100" cy="75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Oval 42"/>
          <p:cNvSpPr/>
          <p:nvPr/>
        </p:nvSpPr>
        <p:spPr>
          <a:xfrm>
            <a:off x="5489974" y="2226469"/>
            <a:ext cx="410765" cy="415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a:solidFill>
                  <a:schemeClr val="tx2"/>
                </a:solidFill>
              </a:rPr>
              <a:t>7</a:t>
            </a:r>
          </a:p>
        </p:txBody>
      </p:sp>
      <p:pic>
        <p:nvPicPr>
          <p:cNvPr id="6158" name="Picture 22" descr="Kết quả hình ảnh cho hình bông hoa 5 cánh">
            <a:hlinkClick r:id="rId8"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9681" y="1381125"/>
            <a:ext cx="8001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3"/>
          <p:cNvSpPr/>
          <p:nvPr/>
        </p:nvSpPr>
        <p:spPr>
          <a:xfrm>
            <a:off x="5264944" y="1546623"/>
            <a:ext cx="409575" cy="41552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a:solidFill>
                  <a:schemeClr val="tx2"/>
                </a:solidFill>
              </a:rPr>
              <a:t>6</a:t>
            </a:r>
          </a:p>
        </p:txBody>
      </p:sp>
      <p:pic>
        <p:nvPicPr>
          <p:cNvPr id="6160" name="Picture 22" descr="Kết quả hình ảnh cho hình bông hoa 5 cánh">
            <a:hlinkClick r:id="rId9"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9531" y="1546622"/>
            <a:ext cx="8001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44"/>
          <p:cNvSpPr/>
          <p:nvPr/>
        </p:nvSpPr>
        <p:spPr>
          <a:xfrm>
            <a:off x="4064794" y="1714568"/>
            <a:ext cx="409575" cy="41552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a:solidFill>
                  <a:schemeClr val="tx2"/>
                </a:solidFill>
              </a:rPr>
              <a:t>5</a:t>
            </a:r>
          </a:p>
        </p:txBody>
      </p:sp>
      <p:pic>
        <p:nvPicPr>
          <p:cNvPr id="6162" name="Picture 22" descr="Kết quả hình ảnh cho hình bông hoa 5 cánh">
            <a:hlinkClick r:id="rId10"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4369" y="2355056"/>
            <a:ext cx="8001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p:cNvSpPr/>
          <p:nvPr/>
        </p:nvSpPr>
        <p:spPr>
          <a:xfrm>
            <a:off x="4669631" y="2524125"/>
            <a:ext cx="410766" cy="415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a:solidFill>
                  <a:schemeClr val="tx2"/>
                </a:solidFill>
              </a:rPr>
              <a:t>4</a:t>
            </a:r>
          </a:p>
        </p:txBody>
      </p:sp>
      <p:pic>
        <p:nvPicPr>
          <p:cNvPr id="6164" name="Picture 22" descr="Kết quả hình ảnh cho hình bông hoa 5 cánh">
            <a:hlinkClick r:id="rId11"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2343150"/>
            <a:ext cx="8001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p:cNvSpPr/>
          <p:nvPr/>
        </p:nvSpPr>
        <p:spPr>
          <a:xfrm>
            <a:off x="3852863" y="2514600"/>
            <a:ext cx="409575" cy="415529"/>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a:solidFill>
                  <a:schemeClr val="tx2"/>
                </a:solidFill>
              </a:rPr>
              <a:t>3</a:t>
            </a:r>
          </a:p>
        </p:txBody>
      </p:sp>
      <p:pic>
        <p:nvPicPr>
          <p:cNvPr id="6166" name="Picture 22" descr="Kết quả hình ảnh cho hình bông hoa 5 cánh">
            <a:hlinkClick r:id="rId12"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3086100"/>
            <a:ext cx="8001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Oval 47"/>
          <p:cNvSpPr/>
          <p:nvPr/>
        </p:nvSpPr>
        <p:spPr>
          <a:xfrm>
            <a:off x="3624263" y="3253980"/>
            <a:ext cx="409575" cy="41552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a:solidFill>
                  <a:schemeClr val="tx2"/>
                </a:solidFill>
              </a:rPr>
              <a:t>2</a:t>
            </a:r>
          </a:p>
        </p:txBody>
      </p:sp>
      <p:pic>
        <p:nvPicPr>
          <p:cNvPr id="6168" name="Picture 22" descr="Kết quả hình ảnh cho hình bông hoa 5 cánh">
            <a:hlinkClick r:id="rId13"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9922" y="2940845"/>
            <a:ext cx="800100" cy="75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57"/>
          <p:cNvSpPr/>
          <p:nvPr/>
        </p:nvSpPr>
        <p:spPr>
          <a:xfrm>
            <a:off x="5287633" y="3112362"/>
            <a:ext cx="409575" cy="415528"/>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1800" b="1">
                <a:solidFill>
                  <a:schemeClr val="tx2"/>
                </a:solidFill>
              </a:rPr>
              <a:t>8</a:t>
            </a:r>
          </a:p>
        </p:txBody>
      </p:sp>
      <p:pic>
        <p:nvPicPr>
          <p:cNvPr id="6170"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4736" y="1371601"/>
            <a:ext cx="429815"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7350" y="3654028"/>
            <a:ext cx="429816"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63"/>
          <p:cNvSpPr/>
          <p:nvPr/>
        </p:nvSpPr>
        <p:spPr>
          <a:xfrm>
            <a:off x="1657350" y="1307306"/>
            <a:ext cx="514350" cy="514350"/>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pic>
        <p:nvPicPr>
          <p:cNvPr id="6173"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5163" y="2971801"/>
            <a:ext cx="428625"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00875" y="2457451"/>
            <a:ext cx="429816"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00875" y="1885951"/>
            <a:ext cx="429816"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00875" y="1371601"/>
            <a:ext cx="429816"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4736" y="3058716"/>
            <a:ext cx="429815"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27586" y="4225528"/>
            <a:ext cx="429815"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5163" y="4168378"/>
            <a:ext cx="428625"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15163" y="3596878"/>
            <a:ext cx="428625"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3544" y="1889522"/>
            <a:ext cx="428625"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24" descr="Kết quả hình ảnh cho hình bông hoa 5 cán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81163" y="2453878"/>
            <a:ext cx="429816" cy="40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74"/>
          <p:cNvSpPr/>
          <p:nvPr/>
        </p:nvSpPr>
        <p:spPr>
          <a:xfrm>
            <a:off x="1639491" y="1852613"/>
            <a:ext cx="513159" cy="515541"/>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76" name="Oval 75"/>
          <p:cNvSpPr/>
          <p:nvPr/>
        </p:nvSpPr>
        <p:spPr>
          <a:xfrm>
            <a:off x="1607906" y="2408702"/>
            <a:ext cx="514350" cy="515541"/>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77" name="Oval 76"/>
          <p:cNvSpPr/>
          <p:nvPr/>
        </p:nvSpPr>
        <p:spPr>
          <a:xfrm>
            <a:off x="1600200" y="3011092"/>
            <a:ext cx="514350" cy="515540"/>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78" name="Oval 77"/>
          <p:cNvSpPr/>
          <p:nvPr/>
        </p:nvSpPr>
        <p:spPr>
          <a:xfrm>
            <a:off x="1600200" y="3580211"/>
            <a:ext cx="514350" cy="515540"/>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79" name="Oval 78"/>
          <p:cNvSpPr/>
          <p:nvPr/>
        </p:nvSpPr>
        <p:spPr>
          <a:xfrm>
            <a:off x="1600200" y="4163617"/>
            <a:ext cx="514350" cy="515540"/>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81" name="Oval 80"/>
          <p:cNvSpPr/>
          <p:nvPr/>
        </p:nvSpPr>
        <p:spPr>
          <a:xfrm>
            <a:off x="6959204" y="4112419"/>
            <a:ext cx="513159" cy="515541"/>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82" name="Oval 81"/>
          <p:cNvSpPr/>
          <p:nvPr/>
        </p:nvSpPr>
        <p:spPr>
          <a:xfrm>
            <a:off x="6959204" y="3542111"/>
            <a:ext cx="513159" cy="515540"/>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83" name="Oval 82"/>
          <p:cNvSpPr/>
          <p:nvPr/>
        </p:nvSpPr>
        <p:spPr>
          <a:xfrm>
            <a:off x="6972300" y="2939789"/>
            <a:ext cx="514350" cy="515540"/>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84" name="Oval 83"/>
          <p:cNvSpPr/>
          <p:nvPr/>
        </p:nvSpPr>
        <p:spPr>
          <a:xfrm>
            <a:off x="6972300" y="2399111"/>
            <a:ext cx="514350" cy="515540"/>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85" name="Oval 84"/>
          <p:cNvSpPr/>
          <p:nvPr/>
        </p:nvSpPr>
        <p:spPr>
          <a:xfrm>
            <a:off x="6972300" y="1827611"/>
            <a:ext cx="514350" cy="515540"/>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
        <p:nvSpPr>
          <p:cNvPr id="86" name="Oval 85"/>
          <p:cNvSpPr/>
          <p:nvPr/>
        </p:nvSpPr>
        <p:spPr>
          <a:xfrm>
            <a:off x="6956889" y="1265006"/>
            <a:ext cx="514350" cy="515541"/>
          </a:xfrm>
          <a:prstGeom prst="ellipse">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8" restart="whenNotActive" fill="hold" evtFilter="cancelBubble" nodeType="interactiveSeq">
                <p:stCondLst>
                  <p:cond evt="onClick" delay="0">
                    <p:tgtEl>
                      <p:spTgt spid="75"/>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75"/>
                                        </p:tgtEl>
                                      </p:cBhvr>
                                    </p:animEffect>
                                    <p:set>
                                      <p:cBhvr>
                                        <p:cTn id="13"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4" restart="whenNotActive" fill="hold" evtFilter="cancelBubble" nodeType="interactiveSeq">
                <p:stCondLst>
                  <p:cond evt="onClick" delay="0">
                    <p:tgtEl>
                      <p:spTgt spid="76"/>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76"/>
                                        </p:tgtEl>
                                      </p:cBhvr>
                                    </p:animEffect>
                                    <p:set>
                                      <p:cBhvr>
                                        <p:cTn id="19"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20" restart="whenNotActive" fill="hold" evtFilter="cancelBubble" nodeType="interactiveSeq">
                <p:stCondLst>
                  <p:cond evt="onClick" delay="0">
                    <p:tgtEl>
                      <p:spTgt spid="77"/>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77"/>
                                        </p:tgtEl>
                                      </p:cBhvr>
                                    </p:animEffect>
                                    <p:set>
                                      <p:cBhvr>
                                        <p:cTn id="25"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6" restart="whenNotActive" fill="hold" evtFilter="cancelBubble" nodeType="interactiveSeq">
                <p:stCondLst>
                  <p:cond evt="onClick" delay="0">
                    <p:tgtEl>
                      <p:spTgt spid="78"/>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78"/>
                                        </p:tgtEl>
                                      </p:cBhvr>
                                    </p:animEffect>
                                    <p:set>
                                      <p:cBhvr>
                                        <p:cTn id="31"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32" restart="whenNotActive" fill="hold" evtFilter="cancelBubble" nodeType="interactiveSeq">
                <p:stCondLst>
                  <p:cond evt="onClick" delay="0">
                    <p:tgtEl>
                      <p:spTgt spid="79"/>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79"/>
                                        </p:tgtEl>
                                      </p:cBhvr>
                                    </p:animEffect>
                                    <p:set>
                                      <p:cBhvr>
                                        <p:cTn id="37"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38" restart="whenNotActive" fill="hold" evtFilter="cancelBubble" nodeType="interactiveSeq">
                <p:stCondLst>
                  <p:cond evt="onClick" delay="0">
                    <p:tgtEl>
                      <p:spTgt spid="86"/>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0" nodeType="clickEffect">
                                  <p:stCondLst>
                                    <p:cond delay="0"/>
                                  </p:stCondLst>
                                  <p:childTnLst>
                                    <p:animEffect transition="out" filter="blinds(horizontal)">
                                      <p:cBhvr>
                                        <p:cTn id="42" dur="500"/>
                                        <p:tgtEl>
                                          <p:spTgt spid="86"/>
                                        </p:tgtEl>
                                      </p:cBhvr>
                                    </p:animEffect>
                                    <p:set>
                                      <p:cBhvr>
                                        <p:cTn id="43"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44" restart="whenNotActive" fill="hold" evtFilter="cancelBubble" nodeType="interactiveSeq">
                <p:stCondLst>
                  <p:cond evt="onClick" delay="0">
                    <p:tgtEl>
                      <p:spTgt spid="85"/>
                    </p:tgtEl>
                  </p:cond>
                </p:stCondLst>
                <p:endSync evt="end" delay="0">
                  <p:rtn val="all"/>
                </p:endSync>
                <p:childTnLst>
                  <p:par>
                    <p:cTn id="45" fill="hold">
                      <p:stCondLst>
                        <p:cond delay="0"/>
                      </p:stCondLst>
                      <p:childTnLst>
                        <p:par>
                          <p:cTn id="46" fill="hold">
                            <p:stCondLst>
                              <p:cond delay="0"/>
                            </p:stCondLst>
                            <p:childTnLst>
                              <p:par>
                                <p:cTn id="47" presetID="3" presetClass="exit" presetSubtype="10" fill="hold" grpId="0" nodeType="clickEffect">
                                  <p:stCondLst>
                                    <p:cond delay="0"/>
                                  </p:stCondLst>
                                  <p:childTnLst>
                                    <p:animEffect transition="out" filter="blinds(horizontal)">
                                      <p:cBhvr>
                                        <p:cTn id="48" dur="500"/>
                                        <p:tgtEl>
                                          <p:spTgt spid="85"/>
                                        </p:tgtEl>
                                      </p:cBhvr>
                                    </p:animEffect>
                                    <p:set>
                                      <p:cBhvr>
                                        <p:cTn id="4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50" restart="whenNotActive" fill="hold" evtFilter="cancelBubble" nodeType="interactiveSeq">
                <p:stCondLst>
                  <p:cond evt="onClick" delay="0">
                    <p:tgtEl>
                      <p:spTgt spid="84"/>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84"/>
                                        </p:tgtEl>
                                      </p:cBhvr>
                                    </p:animEffect>
                                    <p:set>
                                      <p:cBhvr>
                                        <p:cTn id="55"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56" restart="whenNotActive" fill="hold" evtFilter="cancelBubble" nodeType="interactiveSeq">
                <p:stCondLst>
                  <p:cond evt="onClick" delay="0">
                    <p:tgtEl>
                      <p:spTgt spid="83"/>
                    </p:tgtEl>
                  </p:cond>
                </p:stCondLst>
                <p:endSync evt="end" delay="0">
                  <p:rtn val="all"/>
                </p:endSync>
                <p:childTnLst>
                  <p:par>
                    <p:cTn id="57" fill="hold">
                      <p:stCondLst>
                        <p:cond delay="0"/>
                      </p:stCondLst>
                      <p:childTnLst>
                        <p:par>
                          <p:cTn id="58" fill="hold">
                            <p:stCondLst>
                              <p:cond delay="0"/>
                            </p:stCondLst>
                            <p:childTnLst>
                              <p:par>
                                <p:cTn id="59" presetID="3" presetClass="exit" presetSubtype="10" fill="hold" grpId="0" nodeType="clickEffect">
                                  <p:stCondLst>
                                    <p:cond delay="0"/>
                                  </p:stCondLst>
                                  <p:childTnLst>
                                    <p:animEffect transition="out" filter="blinds(horizontal)">
                                      <p:cBhvr>
                                        <p:cTn id="60" dur="500"/>
                                        <p:tgtEl>
                                          <p:spTgt spid="83"/>
                                        </p:tgtEl>
                                      </p:cBhvr>
                                    </p:animEffect>
                                    <p:set>
                                      <p:cBhvr>
                                        <p:cTn id="61"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62" restart="whenNotActive" fill="hold" evtFilter="cancelBubble" nodeType="interactiveSeq">
                <p:stCondLst>
                  <p:cond evt="onClick" delay="0">
                    <p:tgtEl>
                      <p:spTgt spid="82"/>
                    </p:tgtEl>
                  </p:cond>
                </p:stCondLst>
                <p:endSync evt="end" delay="0">
                  <p:rtn val="all"/>
                </p:endSync>
                <p:childTnLst>
                  <p:par>
                    <p:cTn id="63" fill="hold">
                      <p:stCondLst>
                        <p:cond delay="0"/>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82"/>
                                        </p:tgtEl>
                                      </p:cBhvr>
                                    </p:animEffect>
                                    <p:set>
                                      <p:cBhvr>
                                        <p:cTn id="6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8" restart="whenNotActive" fill="hold" evtFilter="cancelBubble" nodeType="interactiveSeq">
                <p:stCondLst>
                  <p:cond evt="onClick" delay="0">
                    <p:tgtEl>
                      <p:spTgt spid="81"/>
                    </p:tgtEl>
                  </p:cond>
                </p:stCondLst>
                <p:endSync evt="end" delay="0">
                  <p:rtn val="all"/>
                </p:endSync>
                <p:childTnLst>
                  <p:par>
                    <p:cTn id="69" fill="hold">
                      <p:stCondLst>
                        <p:cond delay="0"/>
                      </p:stCondLst>
                      <p:childTnLst>
                        <p:par>
                          <p:cTn id="70" fill="hold">
                            <p:stCondLst>
                              <p:cond delay="0"/>
                            </p:stCondLst>
                            <p:childTnLst>
                              <p:par>
                                <p:cTn id="71" presetID="3" presetClass="exit" presetSubtype="10" fill="hold" grpId="0" nodeType="clickEffect">
                                  <p:stCondLst>
                                    <p:cond delay="0"/>
                                  </p:stCondLst>
                                  <p:childTnLst>
                                    <p:animEffect transition="out" filter="blinds(horizontal)">
                                      <p:cBhvr>
                                        <p:cTn id="72" dur="500"/>
                                        <p:tgtEl>
                                          <p:spTgt spid="81"/>
                                        </p:tgtEl>
                                      </p:cBhvr>
                                    </p:animEffect>
                                    <p:set>
                                      <p:cBhvr>
                                        <p:cTn id="73"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74" restart="whenNotActive" fill="hold" evtFilter="cancelBubble" nodeType="interactiveSeq">
                <p:stCondLst>
                  <p:cond evt="onClick" delay="0">
                    <p:tgtEl>
                      <p:spTgt spid="23"/>
                    </p:tgtEl>
                  </p:cond>
                </p:stCondLst>
                <p:endSync evt="end" delay="0">
                  <p:rtn val="all"/>
                </p:endSync>
                <p:childTnLst>
                  <p:par>
                    <p:cTn id="75" fill="hold">
                      <p:stCondLst>
                        <p:cond delay="0"/>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0" restart="whenNotActive" fill="hold" evtFilter="cancelBubble" nodeType="interactiveSeq">
                <p:stCondLst>
                  <p:cond evt="onClick" delay="0">
                    <p:tgtEl>
                      <p:spTgt spid="45"/>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grpId="0" nodeType="clickEffect">
                                  <p:stCondLst>
                                    <p:cond delay="0"/>
                                  </p:stCondLst>
                                  <p:childTnLst>
                                    <p:animEffect transition="out" filter="blinds(horizontal)">
                                      <p:cBhvr>
                                        <p:cTn id="84" dur="500"/>
                                        <p:tgtEl>
                                          <p:spTgt spid="45"/>
                                        </p:tgtEl>
                                      </p:cBhvr>
                                    </p:animEffect>
                                    <p:set>
                                      <p:cBhvr>
                                        <p:cTn id="8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6" restart="whenNotActive" fill="hold" evtFilter="cancelBubble" nodeType="interactiveSeq">
                <p:stCondLst>
                  <p:cond evt="onClick" delay="0">
                    <p:tgtEl>
                      <p:spTgt spid="58"/>
                    </p:tgtEl>
                  </p:cond>
                </p:stCondLst>
                <p:endSync evt="end" delay="0">
                  <p:rtn val="all"/>
                </p:endSync>
                <p:childTnLst>
                  <p:par>
                    <p:cTn id="87" fill="hold">
                      <p:stCondLst>
                        <p:cond delay="0"/>
                      </p:stCondLst>
                      <p:childTnLst>
                        <p:par>
                          <p:cTn id="88" fill="hold">
                            <p:stCondLst>
                              <p:cond delay="0"/>
                            </p:stCondLst>
                            <p:childTnLst>
                              <p:par>
                                <p:cTn id="89" presetID="3" presetClass="exit" presetSubtype="10" fill="hold" grpId="0" nodeType="clickEffect">
                                  <p:stCondLst>
                                    <p:cond delay="0"/>
                                  </p:stCondLst>
                                  <p:childTnLst>
                                    <p:animEffect transition="out" filter="blinds(horizontal)">
                                      <p:cBhvr>
                                        <p:cTn id="90" dur="500"/>
                                        <p:tgtEl>
                                          <p:spTgt spid="58"/>
                                        </p:tgtEl>
                                      </p:cBhvr>
                                    </p:animEffect>
                                    <p:set>
                                      <p:cBhvr>
                                        <p:cTn id="91"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3" presetClass="exit" presetSubtype="10" fill="hold" grpId="0" nodeType="clickEffect">
                                  <p:stCondLst>
                                    <p:cond delay="0"/>
                                  </p:stCondLst>
                                  <p:childTnLst>
                                    <p:animEffect transition="out" filter="blinds(horizontal)">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8" restart="whenNotActive" fill="hold" evtFilter="cancelBubble" nodeType="interactiveSeq">
                <p:stCondLst>
                  <p:cond evt="onClick" delay="0">
                    <p:tgtEl>
                      <p:spTgt spid="46"/>
                    </p:tgtEl>
                  </p:cond>
                </p:stCondLst>
                <p:endSync evt="end" delay="0">
                  <p:rtn val="all"/>
                </p:endSync>
                <p:childTnLst>
                  <p:par>
                    <p:cTn id="99" fill="hold">
                      <p:stCondLst>
                        <p:cond delay="0"/>
                      </p:stCondLst>
                      <p:childTnLst>
                        <p:par>
                          <p:cTn id="100" fill="hold">
                            <p:stCondLst>
                              <p:cond delay="0"/>
                            </p:stCondLst>
                            <p:childTnLst>
                              <p:par>
                                <p:cTn id="101" presetID="3" presetClass="exit" presetSubtype="10" fill="hold" grpId="0" nodeType="clickEffect">
                                  <p:stCondLst>
                                    <p:cond delay="0"/>
                                  </p:stCondLst>
                                  <p:childTnLst>
                                    <p:animEffect transition="out" filter="blinds(horizontal)">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04" restart="whenNotActive" fill="hold" evtFilter="cancelBubble" nodeType="interactiveSeq">
                <p:stCondLst>
                  <p:cond evt="onClick" delay="0">
                    <p:tgtEl>
                      <p:spTgt spid="47"/>
                    </p:tgtEl>
                  </p:cond>
                </p:stCondLst>
                <p:endSync evt="end" delay="0">
                  <p:rtn val="all"/>
                </p:endSync>
                <p:childTnLst>
                  <p:par>
                    <p:cTn id="105" fill="hold">
                      <p:stCondLst>
                        <p:cond delay="0"/>
                      </p:stCondLst>
                      <p:childTnLst>
                        <p:par>
                          <p:cTn id="106" fill="hold">
                            <p:stCondLst>
                              <p:cond delay="0"/>
                            </p:stCondLst>
                            <p:childTnLst>
                              <p:par>
                                <p:cTn id="107" presetID="3" presetClass="exit" presetSubtype="10" fill="hold" grpId="0" nodeType="clickEffect">
                                  <p:stCondLst>
                                    <p:cond delay="0"/>
                                  </p:stCondLst>
                                  <p:childTnLst>
                                    <p:animEffect transition="out" filter="blinds(horizontal)">
                                      <p:cBhvr>
                                        <p:cTn id="108" dur="500"/>
                                        <p:tgtEl>
                                          <p:spTgt spid="47"/>
                                        </p:tgtEl>
                                      </p:cBhvr>
                                    </p:animEffect>
                                    <p:set>
                                      <p:cBhvr>
                                        <p:cTn id="10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10" restart="whenNotActive" fill="hold" evtFilter="cancelBubble" nodeType="interactiveSeq">
                <p:stCondLst>
                  <p:cond evt="onClick" delay="0">
                    <p:tgtEl>
                      <p:spTgt spid="48"/>
                    </p:tgtEl>
                  </p:cond>
                </p:stCondLst>
                <p:endSync evt="end" delay="0">
                  <p:rtn val="all"/>
                </p:endSync>
                <p:childTnLst>
                  <p:par>
                    <p:cTn id="111" fill="hold">
                      <p:stCondLst>
                        <p:cond delay="0"/>
                      </p:stCondLst>
                      <p:childTnLst>
                        <p:par>
                          <p:cTn id="112" fill="hold">
                            <p:stCondLst>
                              <p:cond delay="0"/>
                            </p:stCondLst>
                            <p:childTnLst>
                              <p:par>
                                <p:cTn id="113" presetID="3" presetClass="exit" presetSubtype="10" fill="hold" grpId="0" nodeType="clickEffect">
                                  <p:stCondLst>
                                    <p:cond delay="0"/>
                                  </p:stCondLst>
                                  <p:childTnLst>
                                    <p:animEffect transition="out" filter="blinds(horizontal)">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16" restart="whenNotActive" fill="hold" evtFilter="cancelBubble" nodeType="interactiveSeq">
                <p:stCondLst>
                  <p:cond evt="onClick" delay="0">
                    <p:tgtEl>
                      <p:spTgt spid="44"/>
                    </p:tgtEl>
                  </p:cond>
                </p:stCondLst>
                <p:endSync evt="end" delay="0">
                  <p:rtn val="all"/>
                </p:endSync>
                <p:childTnLst>
                  <p:par>
                    <p:cTn id="117" fill="hold">
                      <p:stCondLst>
                        <p:cond delay="0"/>
                      </p:stCondLst>
                      <p:childTnLst>
                        <p:par>
                          <p:cTn id="118" fill="hold">
                            <p:stCondLst>
                              <p:cond delay="0"/>
                            </p:stCondLst>
                            <p:childTnLst>
                              <p:par>
                                <p:cTn id="119" presetID="3" presetClass="exit" presetSubtype="10" fill="hold" grpId="0" nodeType="clickEffect">
                                  <p:stCondLst>
                                    <p:cond delay="0"/>
                                  </p:stCondLst>
                                  <p:childTnLst>
                                    <p:animEffect transition="out" filter="blinds(horizontal)">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23" grpId="0" animBg="1"/>
      <p:bldP spid="43" grpId="0" animBg="1"/>
      <p:bldP spid="44" grpId="0" animBg="1"/>
      <p:bldP spid="45" grpId="0" animBg="1"/>
      <p:bldP spid="46" grpId="0" animBg="1"/>
      <p:bldP spid="47" grpId="0" animBg="1"/>
      <p:bldP spid="48" grpId="0" animBg="1"/>
      <p:bldP spid="58" grpId="0" animBg="1"/>
      <p:bldP spid="64" grpId="0" animBg="1"/>
      <p:bldP spid="75" grpId="0" animBg="1"/>
      <p:bldP spid="76" grpId="0" animBg="1"/>
      <p:bldP spid="77" grpId="0" animBg="1"/>
      <p:bldP spid="78" grpId="0" animBg="1"/>
      <p:bldP spid="79" grpId="0" animBg="1"/>
      <p:bldP spid="81" grpId="0" animBg="1"/>
      <p:bldP spid="82" grpId="0" animBg="1"/>
      <p:bldP spid="83" grpId="0" animBg="1"/>
      <p:bldP spid="84" grpId="0" animBg="1"/>
      <p:bldP spid="85" grpId="0" animBg="1"/>
      <p:bldP spid="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hlinkClick r:id="rId2" action="ppaction://hlinksldjump"/>
          </p:cNvPr>
          <p:cNvSpPr/>
          <p:nvPr/>
        </p:nvSpPr>
        <p:spPr>
          <a:xfrm>
            <a:off x="3609340" y="388620"/>
            <a:ext cx="2553970" cy="672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3600" b="1">
                <a:latin typeface="Times New Roman" panose="02020603050405020304" pitchFamily="18" charset="0"/>
                <a:cs typeface="Times New Roman" panose="02020603050405020304" pitchFamily="18" charset="0"/>
              </a:rPr>
              <a:t>Câu 1</a:t>
            </a:r>
          </a:p>
        </p:txBody>
      </p:sp>
      <p:sp>
        <p:nvSpPr>
          <p:cNvPr id="7171" name="Content Placeholder 8"/>
          <p:cNvSpPr>
            <a:spLocks noGrp="1"/>
          </p:cNvSpPr>
          <p:nvPr>
            <p:ph idx="1"/>
          </p:nvPr>
        </p:nvSpPr>
        <p:spPr>
          <a:xfrm>
            <a:off x="383458" y="1208405"/>
            <a:ext cx="8516067" cy="615950"/>
          </a:xfrm>
        </p:spPr>
        <p:txBody>
          <a:bodyPr>
            <a:noAutofit/>
          </a:bodyPr>
          <a:lstStyle/>
          <a:p>
            <a:pPr marL="0" indent="0">
              <a:buNone/>
            </a:pPr>
            <a:r>
              <a:rPr lang="en-US" sz="3600" dirty="0" err="1">
                <a:latin typeface="Times New Roman" panose="02020603050405020304" pitchFamily="18" charset="0"/>
                <a:cs typeface="Times New Roman" panose="02020603050405020304" pitchFamily="18" charset="0"/>
              </a:rPr>
              <a:t>Bác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1383030" y="1824355"/>
            <a:ext cx="272923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dirty="0">
                <a:latin typeface="Times New Roman" panose="02020603050405020304" pitchFamily="18" charset="0"/>
                <a:cs typeface="Times New Roman" panose="02020603050405020304" pitchFamily="18" charset="0"/>
              </a:rPr>
              <a:t>A: 19/05/1890</a:t>
            </a:r>
          </a:p>
        </p:txBody>
      </p:sp>
      <p:sp>
        <p:nvSpPr>
          <p:cNvPr id="7173" name="TextBox 10"/>
          <p:cNvSpPr txBox="1">
            <a:spLocks noChangeArrowheads="1"/>
          </p:cNvSpPr>
          <p:nvPr/>
        </p:nvSpPr>
        <p:spPr bwMode="auto">
          <a:xfrm>
            <a:off x="1300480" y="2757170"/>
            <a:ext cx="281178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C: 15/09/1890</a:t>
            </a:r>
          </a:p>
        </p:txBody>
      </p:sp>
      <p:sp>
        <p:nvSpPr>
          <p:cNvPr id="7174" name="TextBox 11"/>
          <p:cNvSpPr txBox="1">
            <a:spLocks noChangeArrowheads="1"/>
          </p:cNvSpPr>
          <p:nvPr/>
        </p:nvSpPr>
        <p:spPr bwMode="auto">
          <a:xfrm>
            <a:off x="4975860" y="2757170"/>
            <a:ext cx="2954655"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D: 19/05/1911</a:t>
            </a:r>
          </a:p>
        </p:txBody>
      </p:sp>
      <p:sp>
        <p:nvSpPr>
          <p:cNvPr id="7175" name="TextBox 12"/>
          <p:cNvSpPr txBox="1">
            <a:spLocks noChangeArrowheads="1"/>
          </p:cNvSpPr>
          <p:nvPr/>
        </p:nvSpPr>
        <p:spPr bwMode="auto">
          <a:xfrm>
            <a:off x="4812665" y="1824355"/>
            <a:ext cx="353822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dirty="0">
                <a:latin typeface="Times New Roman" panose="02020603050405020304" pitchFamily="18" charset="0"/>
                <a:cs typeface="Times New Roman" panose="02020603050405020304" pitchFamily="18" charset="0"/>
              </a:rPr>
              <a:t>B: 19/05/1889</a:t>
            </a:r>
          </a:p>
        </p:txBody>
      </p:sp>
      <p:pic>
        <p:nvPicPr>
          <p:cNvPr id="8" name="图片 41"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94" y="4186238"/>
            <a:ext cx="90408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00B05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8"/>
          <p:cNvSpPr txBox="1"/>
          <p:nvPr/>
        </p:nvSpPr>
        <p:spPr bwMode="auto">
          <a:xfrm>
            <a:off x="2232660" y="1120140"/>
            <a:ext cx="922083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US" sz="2800">
                <a:latin typeface="Times New Roman" panose="02020603050405020304" pitchFamily="18" charset="0"/>
                <a:cs typeface="Times New Roman" panose="02020603050405020304" pitchFamily="18" charset="0"/>
              </a:rPr>
              <a:t>Quê của Bác Hồ thuộc tỉnh nào ?</a:t>
            </a:r>
          </a:p>
          <a:p>
            <a:pPr eaLnBrk="1" hangingPunct="1">
              <a:spcBef>
                <a:spcPct val="20000"/>
              </a:spcBef>
              <a:buFont typeface="Arial" panose="020B0604020202020204" pitchFamily="34" charset="0"/>
              <a:buNone/>
            </a:pPr>
            <a:endParaRPr lang="en-US" sz="2800">
              <a:latin typeface="Times New Roman" panose="02020603050405020304" pitchFamily="18" charset="0"/>
              <a:cs typeface="Times New Roman" panose="02020603050405020304" pitchFamily="18" charset="0"/>
            </a:endParaRPr>
          </a:p>
        </p:txBody>
      </p:sp>
      <p:sp>
        <p:nvSpPr>
          <p:cNvPr id="8196" name="TextBox 3"/>
          <p:cNvSpPr txBox="1">
            <a:spLocks noChangeArrowheads="1"/>
          </p:cNvSpPr>
          <p:nvPr/>
        </p:nvSpPr>
        <p:spPr bwMode="auto">
          <a:xfrm>
            <a:off x="1957070" y="2127250"/>
            <a:ext cx="252984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A: Hà Nội</a:t>
            </a:r>
          </a:p>
        </p:txBody>
      </p:sp>
      <p:sp>
        <p:nvSpPr>
          <p:cNvPr id="5" name="TextBox 4"/>
          <p:cNvSpPr txBox="1">
            <a:spLocks noChangeArrowheads="1"/>
          </p:cNvSpPr>
          <p:nvPr/>
        </p:nvSpPr>
        <p:spPr bwMode="auto">
          <a:xfrm>
            <a:off x="1957070" y="2955290"/>
            <a:ext cx="252984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C: Nghệ An</a:t>
            </a:r>
          </a:p>
        </p:txBody>
      </p:sp>
      <p:sp>
        <p:nvSpPr>
          <p:cNvPr id="8198" name="TextBox 5"/>
          <p:cNvSpPr txBox="1">
            <a:spLocks noChangeArrowheads="1"/>
          </p:cNvSpPr>
          <p:nvPr/>
        </p:nvSpPr>
        <p:spPr bwMode="auto">
          <a:xfrm>
            <a:off x="4892040" y="2955290"/>
            <a:ext cx="252984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D: Nam Định</a:t>
            </a:r>
          </a:p>
        </p:txBody>
      </p:sp>
      <p:sp>
        <p:nvSpPr>
          <p:cNvPr id="8199" name="TextBox 6"/>
          <p:cNvSpPr txBox="1">
            <a:spLocks noChangeArrowheads="1"/>
          </p:cNvSpPr>
          <p:nvPr/>
        </p:nvSpPr>
        <p:spPr bwMode="auto">
          <a:xfrm>
            <a:off x="4892040" y="2127250"/>
            <a:ext cx="2529840" cy="49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B: Thanh Hóa</a:t>
            </a:r>
          </a:p>
        </p:txBody>
      </p:sp>
      <p:sp>
        <p:nvSpPr>
          <p:cNvPr id="11" name="Oval 10">
            <a:hlinkClick r:id="rId2" action="ppaction://hlinksldjump"/>
          </p:cNvPr>
          <p:cNvSpPr/>
          <p:nvPr/>
        </p:nvSpPr>
        <p:spPr>
          <a:xfrm>
            <a:off x="3531235" y="196850"/>
            <a:ext cx="2379980" cy="577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800" b="1">
                <a:latin typeface="Times New Roman" panose="02020603050405020304" pitchFamily="18" charset="0"/>
                <a:cs typeface="Times New Roman" panose="02020603050405020304" pitchFamily="18" charset="0"/>
              </a:rPr>
              <a:t>Câu 2</a:t>
            </a:r>
          </a:p>
        </p:txBody>
      </p:sp>
      <p:pic>
        <p:nvPicPr>
          <p:cNvPr id="8" name="图片 41"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6238"/>
            <a:ext cx="90408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8"/>
          <p:cNvSpPr txBox="1"/>
          <p:nvPr/>
        </p:nvSpPr>
        <p:spPr bwMode="auto">
          <a:xfrm>
            <a:off x="131445" y="810382"/>
            <a:ext cx="846518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p>
          <a:p>
            <a:pPr algn="ctr" eaLnBrk="1" hangingPunct="1">
              <a:spcBef>
                <a:spcPct val="20000"/>
              </a:spcBef>
              <a:buFont typeface="Arial" panose="020B0604020202020204" pitchFamily="34" charset="0"/>
              <a:buNone/>
            </a:pP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p>
          <a:p>
            <a:pPr algn="ctr" eaLnBrk="1" hangingPunct="1">
              <a:spcBef>
                <a:spcPct val="20000"/>
              </a:spcBef>
              <a:buFont typeface="Arial" panose="020B0604020202020204" pitchFamily="34" charset="0"/>
              <a:buNone/>
            </a:pPr>
            <a:endParaRPr lang="en-US" sz="2800" dirty="0">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214490" y="1839341"/>
            <a:ext cx="444222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sz="2800" dirty="0">
                <a:latin typeface="Times New Roman" panose="02020603050405020304" pitchFamily="18" charset="0"/>
                <a:cs typeface="Times New Roman" panose="02020603050405020304" pitchFamily="18" charset="0"/>
              </a:rPr>
              <a:t>A: Ra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sp>
        <p:nvSpPr>
          <p:cNvPr id="9221" name="TextBox 4"/>
          <p:cNvSpPr txBox="1">
            <a:spLocks noChangeArrowheads="1"/>
          </p:cNvSpPr>
          <p:nvPr/>
        </p:nvSpPr>
        <p:spPr bwMode="auto">
          <a:xfrm>
            <a:off x="132179" y="3201737"/>
            <a:ext cx="579834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p:txBody>
      </p:sp>
      <p:sp>
        <p:nvSpPr>
          <p:cNvPr id="9222" name="TextBox 5"/>
          <p:cNvSpPr txBox="1">
            <a:spLocks noChangeArrowheads="1"/>
          </p:cNvSpPr>
          <p:nvPr/>
        </p:nvSpPr>
        <p:spPr bwMode="auto">
          <a:xfrm>
            <a:off x="132080" y="3768578"/>
            <a:ext cx="892111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p:txBody>
      </p:sp>
      <p:sp>
        <p:nvSpPr>
          <p:cNvPr id="9223" name="TextBox 6"/>
          <p:cNvSpPr txBox="1">
            <a:spLocks noChangeArrowheads="1"/>
          </p:cNvSpPr>
          <p:nvPr/>
        </p:nvSpPr>
        <p:spPr bwMode="auto">
          <a:xfrm>
            <a:off x="214630" y="2516810"/>
            <a:ext cx="718883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a:t>
            </a:r>
          </a:p>
        </p:txBody>
      </p:sp>
      <p:sp>
        <p:nvSpPr>
          <p:cNvPr id="11" name="Oval 10">
            <a:hlinkClick r:id="rId2" action="ppaction://hlinksldjump"/>
          </p:cNvPr>
          <p:cNvSpPr/>
          <p:nvPr/>
        </p:nvSpPr>
        <p:spPr>
          <a:xfrm>
            <a:off x="3895532" y="163223"/>
            <a:ext cx="1543050" cy="44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800" b="1">
                <a:latin typeface="Times New Roman" panose="02020603050405020304" pitchFamily="18" charset="0"/>
                <a:cs typeface="Times New Roman" panose="02020603050405020304" pitchFamily="18" charset="0"/>
              </a:rPr>
              <a:t>Câu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00B05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8"/>
          <p:cNvSpPr txBox="1"/>
          <p:nvPr/>
        </p:nvSpPr>
        <p:spPr bwMode="auto">
          <a:xfrm>
            <a:off x="240030" y="930275"/>
            <a:ext cx="874776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US" sz="3200">
                <a:latin typeface="Times New Roman" panose="02020603050405020304" pitchFamily="18" charset="0"/>
                <a:cs typeface="Times New Roman" panose="02020603050405020304" pitchFamily="18" charset="0"/>
              </a:rPr>
              <a:t>Nguyễn Tất Thành ra đi tìm đường cứu nước vào năm nào?</a:t>
            </a:r>
          </a:p>
          <a:p>
            <a:pPr algn="ctr" eaLnBrk="1" hangingPunct="1">
              <a:spcBef>
                <a:spcPct val="20000"/>
              </a:spcBef>
              <a:buFont typeface="Arial" panose="020B0604020202020204" pitchFamily="34" charset="0"/>
              <a:buNone/>
            </a:pPr>
            <a:endParaRPr lang="en-US" sz="3200">
              <a:latin typeface="Times New Roman" panose="02020603050405020304" pitchFamily="18" charset="0"/>
              <a:cs typeface="Times New Roman" panose="02020603050405020304" pitchFamily="18" charset="0"/>
            </a:endParaRPr>
          </a:p>
        </p:txBody>
      </p:sp>
      <p:sp>
        <p:nvSpPr>
          <p:cNvPr id="10244" name="TextBox 4"/>
          <p:cNvSpPr txBox="1">
            <a:spLocks noChangeArrowheads="1"/>
          </p:cNvSpPr>
          <p:nvPr/>
        </p:nvSpPr>
        <p:spPr bwMode="auto">
          <a:xfrm>
            <a:off x="1273531" y="1873656"/>
            <a:ext cx="194310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A: 1890</a:t>
            </a:r>
          </a:p>
        </p:txBody>
      </p:sp>
      <p:sp>
        <p:nvSpPr>
          <p:cNvPr id="10245" name="TextBox 5"/>
          <p:cNvSpPr txBox="1">
            <a:spLocks noChangeArrowheads="1"/>
          </p:cNvSpPr>
          <p:nvPr/>
        </p:nvSpPr>
        <p:spPr bwMode="auto">
          <a:xfrm>
            <a:off x="1273531" y="3131591"/>
            <a:ext cx="194310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C: 1919</a:t>
            </a:r>
          </a:p>
        </p:txBody>
      </p:sp>
      <p:sp>
        <p:nvSpPr>
          <p:cNvPr id="7" name="TextBox 6"/>
          <p:cNvSpPr txBox="1">
            <a:spLocks noChangeArrowheads="1"/>
          </p:cNvSpPr>
          <p:nvPr/>
        </p:nvSpPr>
        <p:spPr bwMode="auto">
          <a:xfrm>
            <a:off x="5038262" y="3131676"/>
            <a:ext cx="194310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D: 1911</a:t>
            </a:r>
          </a:p>
        </p:txBody>
      </p:sp>
      <p:sp>
        <p:nvSpPr>
          <p:cNvPr id="10247" name="TextBox 7"/>
          <p:cNvSpPr txBox="1">
            <a:spLocks noChangeArrowheads="1"/>
          </p:cNvSpPr>
          <p:nvPr/>
        </p:nvSpPr>
        <p:spPr bwMode="auto">
          <a:xfrm>
            <a:off x="5038262" y="1873741"/>
            <a:ext cx="194310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B: 1921</a:t>
            </a:r>
          </a:p>
        </p:txBody>
      </p:sp>
      <p:sp>
        <p:nvSpPr>
          <p:cNvPr id="11" name="Oval 10">
            <a:hlinkClick r:id="rId2" action="ppaction://hlinksldjump"/>
          </p:cNvPr>
          <p:cNvSpPr/>
          <p:nvPr/>
        </p:nvSpPr>
        <p:spPr>
          <a:xfrm>
            <a:off x="3514090" y="281305"/>
            <a:ext cx="2268855" cy="648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3600" b="1">
                <a:latin typeface="Times New Roman" panose="02020603050405020304" pitchFamily="18" charset="0"/>
                <a:cs typeface="Times New Roman" panose="02020603050405020304" pitchFamily="18" charset="0"/>
              </a:rPr>
              <a:t>Câu 4</a:t>
            </a:r>
          </a:p>
        </p:txBody>
      </p:sp>
      <p:pic>
        <p:nvPicPr>
          <p:cNvPr id="8" name="图片 41"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6238"/>
            <a:ext cx="90408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00B05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8"/>
          <p:cNvSpPr txBox="1"/>
          <p:nvPr/>
        </p:nvSpPr>
        <p:spPr bwMode="auto">
          <a:xfrm>
            <a:off x="548640" y="1232535"/>
            <a:ext cx="835533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US" sz="3200">
                <a:latin typeface="Times New Roman" panose="02020603050405020304" pitchFamily="18" charset="0"/>
                <a:cs typeface="Times New Roman" panose="02020603050405020304" pitchFamily="18" charset="0"/>
              </a:rPr>
              <a:t>Nơi Bác Hồ đã ra đi tìm đường cứu nước ?</a:t>
            </a:r>
          </a:p>
          <a:p>
            <a:pPr eaLnBrk="1" hangingPunct="1">
              <a:spcBef>
                <a:spcPct val="20000"/>
              </a:spcBef>
              <a:buFont typeface="Arial" panose="020B0604020202020204" pitchFamily="34" charset="0"/>
              <a:buNone/>
            </a:pPr>
            <a:endParaRPr lang="en-US" sz="3200">
              <a:latin typeface="Times New Roman" panose="02020603050405020304" pitchFamily="18" charset="0"/>
              <a:cs typeface="Times New Roman" panose="02020603050405020304" pitchFamily="18" charset="0"/>
            </a:endParaRPr>
          </a:p>
        </p:txBody>
      </p:sp>
      <p:sp>
        <p:nvSpPr>
          <p:cNvPr id="11268" name="TextBox 3"/>
          <p:cNvSpPr txBox="1">
            <a:spLocks noChangeArrowheads="1"/>
          </p:cNvSpPr>
          <p:nvPr/>
        </p:nvSpPr>
        <p:spPr bwMode="auto">
          <a:xfrm>
            <a:off x="1377310" y="2106932"/>
            <a:ext cx="30289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A: Bến cảng Đà Nẵng</a:t>
            </a:r>
          </a:p>
        </p:txBody>
      </p:sp>
      <p:sp>
        <p:nvSpPr>
          <p:cNvPr id="11269" name="TextBox 4"/>
          <p:cNvSpPr txBox="1">
            <a:spLocks noChangeArrowheads="1"/>
          </p:cNvSpPr>
          <p:nvPr/>
        </p:nvSpPr>
        <p:spPr bwMode="auto">
          <a:xfrm>
            <a:off x="1377071" y="3347246"/>
            <a:ext cx="30861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C: Bến cảng Vũng Tàu</a:t>
            </a:r>
          </a:p>
        </p:txBody>
      </p:sp>
      <p:sp>
        <p:nvSpPr>
          <p:cNvPr id="11270" name="TextBox 5"/>
          <p:cNvSpPr txBox="1">
            <a:spLocks noChangeArrowheads="1"/>
          </p:cNvSpPr>
          <p:nvPr/>
        </p:nvSpPr>
        <p:spPr bwMode="auto">
          <a:xfrm>
            <a:off x="4893066" y="3347246"/>
            <a:ext cx="30861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D: Bến cảng Hải Phòng</a:t>
            </a:r>
          </a:p>
        </p:txBody>
      </p:sp>
      <p:sp>
        <p:nvSpPr>
          <p:cNvPr id="7" name="TextBox 6"/>
          <p:cNvSpPr txBox="1">
            <a:spLocks noChangeArrowheads="1"/>
          </p:cNvSpPr>
          <p:nvPr/>
        </p:nvSpPr>
        <p:spPr bwMode="auto">
          <a:xfrm>
            <a:off x="4893066" y="2107091"/>
            <a:ext cx="30861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a:latin typeface="Times New Roman" panose="02020603050405020304" pitchFamily="18" charset="0"/>
                <a:cs typeface="Times New Roman" panose="02020603050405020304" pitchFamily="18" charset="0"/>
              </a:rPr>
              <a:t>B: Bến cảng Nhà Rồng</a:t>
            </a:r>
          </a:p>
        </p:txBody>
      </p:sp>
      <p:sp>
        <p:nvSpPr>
          <p:cNvPr id="11" name="Oval 10">
            <a:hlinkClick r:id="rId2" action="ppaction://hlinksldjump"/>
          </p:cNvPr>
          <p:cNvSpPr/>
          <p:nvPr/>
        </p:nvSpPr>
        <p:spPr>
          <a:xfrm>
            <a:off x="3800475" y="352425"/>
            <a:ext cx="1852295" cy="672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3600" b="1">
                <a:latin typeface="Times New Roman" panose="02020603050405020304" pitchFamily="18" charset="0"/>
                <a:cs typeface="Times New Roman" panose="02020603050405020304" pitchFamily="18" charset="0"/>
              </a:rPr>
              <a:t>Câu 5</a:t>
            </a:r>
          </a:p>
        </p:txBody>
      </p:sp>
      <p:pic>
        <p:nvPicPr>
          <p:cNvPr id="8" name="图片 41"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6238"/>
            <a:ext cx="90408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00B05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812" y="-37820"/>
            <a:ext cx="1456072" cy="139245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621" y="3645631"/>
            <a:ext cx="1476884" cy="1307705"/>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327" y="3261549"/>
            <a:ext cx="1545470" cy="1037934"/>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2940176"/>
            <a:ext cx="1102995" cy="99600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You are given 3 candies </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381000" y="206828"/>
            <a:ext cx="7906869" cy="12954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4400" b="1" dirty="0" err="1">
                <a:solidFill>
                  <a:schemeClr val="tx1"/>
                </a:solidFill>
              </a:rPr>
              <a:t>Bạn</a:t>
            </a:r>
            <a:r>
              <a:rPr lang="en-US" sz="4400" b="1" dirty="0">
                <a:solidFill>
                  <a:schemeClr val="tx1"/>
                </a:solidFill>
              </a:rPr>
              <a:t> </a:t>
            </a:r>
            <a:r>
              <a:rPr lang="en-US" sz="4400" b="1" dirty="0" err="1">
                <a:solidFill>
                  <a:schemeClr val="tx1"/>
                </a:solidFill>
              </a:rPr>
              <a:t>biết</a:t>
            </a:r>
            <a:r>
              <a:rPr lang="en-US" sz="4400" b="1" dirty="0">
                <a:solidFill>
                  <a:schemeClr val="tx1"/>
                </a:solidFill>
              </a:rPr>
              <a:t> </a:t>
            </a:r>
            <a:r>
              <a:rPr lang="en-US" sz="4400" b="1" dirty="0" err="1">
                <a:solidFill>
                  <a:schemeClr val="tx1"/>
                </a:solidFill>
              </a:rPr>
              <a:t>gì</a:t>
            </a:r>
            <a:r>
              <a:rPr lang="en-US" sz="4400" b="1" dirty="0">
                <a:solidFill>
                  <a:schemeClr val="tx1"/>
                </a:solidFill>
              </a:rPr>
              <a:t> </a:t>
            </a:r>
            <a:r>
              <a:rPr lang="en-US" sz="4400" b="1" dirty="0" err="1">
                <a:solidFill>
                  <a:schemeClr val="tx1"/>
                </a:solidFill>
              </a:rPr>
              <a:t>về</a:t>
            </a:r>
            <a:r>
              <a:rPr lang="en-US" sz="4400" b="1" dirty="0">
                <a:solidFill>
                  <a:schemeClr val="tx1"/>
                </a:solidFill>
              </a:rPr>
              <a:t> Phan </a:t>
            </a:r>
            <a:r>
              <a:rPr lang="en-US" sz="4400" b="1" dirty="0" err="1">
                <a:solidFill>
                  <a:schemeClr val="tx1"/>
                </a:solidFill>
              </a:rPr>
              <a:t>Bội</a:t>
            </a:r>
            <a:r>
              <a:rPr lang="en-US" sz="4400" b="1" dirty="0">
                <a:solidFill>
                  <a:schemeClr val="tx1"/>
                </a:solidFill>
              </a:rPr>
              <a:t> </a:t>
            </a:r>
            <a:r>
              <a:rPr lang="en-US" sz="4400" b="1" dirty="0" err="1">
                <a:solidFill>
                  <a:schemeClr val="tx1"/>
                </a:solidFill>
              </a:rPr>
              <a:t>Châu</a:t>
            </a:r>
            <a:r>
              <a:rPr lang="en-US" sz="4400" b="1" dirty="0">
                <a:solidFill>
                  <a:schemeClr val="tx1"/>
                </a:solidFill>
              </a:rPr>
              <a:t>?</a:t>
            </a: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2123494" y="3745585"/>
            <a:ext cx="1828748"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2101055" y="3051766"/>
            <a:ext cx="1733204" cy="674636"/>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680" y="4093100"/>
            <a:ext cx="714375" cy="764381"/>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3145744"/>
            <a:ext cx="115805" cy="11580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001" y="3865591"/>
            <a:ext cx="873043" cy="956990"/>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979195"/>
            <a:ext cx="873043" cy="956990"/>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7009" y="2578285"/>
            <a:ext cx="583484" cy="57648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418421" y="2748659"/>
            <a:ext cx="660121" cy="632396"/>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2491" y="2939277"/>
            <a:ext cx="371475" cy="328613"/>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7870" y="2866526"/>
            <a:ext cx="535781" cy="892969"/>
          </a:xfrm>
          <a:prstGeom prst="rect">
            <a:avLst/>
          </a:prstGeom>
        </p:spPr>
      </p:pic>
    </p:spTree>
    <p:extLst>
      <p:ext uri="{BB962C8B-B14F-4D97-AF65-F5344CB8AC3E}">
        <p14:creationId xmlns:p14="http://schemas.microsoft.com/office/powerpoint/2010/main" val="123272900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8"/>
          <p:cNvSpPr txBox="1"/>
          <p:nvPr/>
        </p:nvSpPr>
        <p:spPr bwMode="auto">
          <a:xfrm>
            <a:off x="407035" y="778528"/>
            <a:ext cx="848106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US" sz="3600" b="1" dirty="0" err="1">
                <a:latin typeface="Times New Roman" panose="02020603050405020304" pitchFamily="18" charset="0"/>
                <a:cs typeface="Times New Roman" panose="02020603050405020304" pitchFamily="18" charset="0"/>
              </a:rPr>
              <a:t>Bác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Hồ</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tìm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cứu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lấy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p>
          <a:p>
            <a:pPr eaLnBrk="1" hangingPunct="1">
              <a:spcBef>
                <a:spcPct val="20000"/>
              </a:spcBef>
              <a:buFont typeface="Arial" panose="020B0604020202020204" pitchFamily="34" charset="0"/>
              <a:buNone/>
            </a:pPr>
            <a:endParaRPr lang="en-US" sz="3600" b="1" dirty="0">
              <a:latin typeface="Times New Roman" panose="02020603050405020304" pitchFamily="18" charset="0"/>
              <a:cs typeface="Times New Roman" panose="02020603050405020304" pitchFamily="18" charset="0"/>
            </a:endParaRPr>
          </a:p>
        </p:txBody>
      </p:sp>
      <p:sp>
        <p:nvSpPr>
          <p:cNvPr id="12292" name="TextBox 3"/>
          <p:cNvSpPr txBox="1">
            <a:spLocks noChangeArrowheads="1"/>
          </p:cNvSpPr>
          <p:nvPr/>
        </p:nvSpPr>
        <p:spPr bwMode="auto">
          <a:xfrm>
            <a:off x="615315" y="1934210"/>
            <a:ext cx="418465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A: Nguyễn Tất Thành</a:t>
            </a:r>
          </a:p>
        </p:txBody>
      </p:sp>
      <p:sp>
        <p:nvSpPr>
          <p:cNvPr id="12293" name="TextBox 4"/>
          <p:cNvSpPr txBox="1">
            <a:spLocks noChangeArrowheads="1"/>
          </p:cNvSpPr>
          <p:nvPr/>
        </p:nvSpPr>
        <p:spPr bwMode="auto">
          <a:xfrm>
            <a:off x="615315" y="3037205"/>
            <a:ext cx="379285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C: Nguyễn Sinh Cung</a:t>
            </a:r>
          </a:p>
        </p:txBody>
      </p:sp>
      <p:sp>
        <p:nvSpPr>
          <p:cNvPr id="6" name="TextBox 5"/>
          <p:cNvSpPr txBox="1">
            <a:spLocks noChangeArrowheads="1"/>
          </p:cNvSpPr>
          <p:nvPr/>
        </p:nvSpPr>
        <p:spPr bwMode="auto">
          <a:xfrm>
            <a:off x="5170170" y="2975610"/>
            <a:ext cx="253873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D: </a:t>
            </a:r>
            <a:r>
              <a:rPr lang="en-US" sz="3200">
                <a:latin typeface="Times New Roman" panose="02020603050405020304" pitchFamily="18" charset="0"/>
                <a:cs typeface="Times New Roman" panose="02020603050405020304" pitchFamily="18" charset="0"/>
              </a:rPr>
              <a:t>Văn </a:t>
            </a:r>
            <a:r>
              <a:rPr lang="en-US" sz="3600">
                <a:latin typeface="Times New Roman" panose="02020603050405020304" pitchFamily="18" charset="0"/>
                <a:cs typeface="Times New Roman" panose="02020603050405020304" pitchFamily="18" charset="0"/>
              </a:rPr>
              <a:t>Ba</a:t>
            </a:r>
          </a:p>
        </p:txBody>
      </p:sp>
      <p:sp>
        <p:nvSpPr>
          <p:cNvPr id="12295" name="TextBox 6"/>
          <p:cNvSpPr txBox="1">
            <a:spLocks noChangeArrowheads="1"/>
          </p:cNvSpPr>
          <p:nvPr/>
        </p:nvSpPr>
        <p:spPr bwMode="auto">
          <a:xfrm>
            <a:off x="5170464" y="1933993"/>
            <a:ext cx="194310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B: Tư Lê</a:t>
            </a:r>
          </a:p>
        </p:txBody>
      </p:sp>
      <p:sp>
        <p:nvSpPr>
          <p:cNvPr id="11" name="Oval 10">
            <a:hlinkClick r:id="rId2" action="ppaction://hlinksldjump"/>
          </p:cNvPr>
          <p:cNvSpPr/>
          <p:nvPr/>
        </p:nvSpPr>
        <p:spPr>
          <a:xfrm>
            <a:off x="3639185" y="133759"/>
            <a:ext cx="1864995"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00B05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8"/>
          <p:cNvSpPr txBox="1"/>
          <p:nvPr/>
        </p:nvSpPr>
        <p:spPr bwMode="auto">
          <a:xfrm>
            <a:off x="128905" y="1091565"/>
            <a:ext cx="848169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20000"/>
              </a:spcBef>
              <a:buFont typeface="Arial" panose="020B0604020202020204" pitchFamily="34" charset="0"/>
              <a:buNone/>
            </a:pP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tàu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buôn</a:t>
            </a:r>
            <a:r>
              <a:rPr lang="en-US" sz="3200" b="1" dirty="0">
                <a:latin typeface="Times New Roman" panose="02020603050405020304" pitchFamily="18" charset="0"/>
                <a:cs typeface="Times New Roman" panose="02020603050405020304" pitchFamily="18" charset="0"/>
              </a:rPr>
              <a:t> ?</a:t>
            </a:r>
          </a:p>
          <a:p>
            <a:pPr algn="just" eaLnBrk="1" hangingPunct="1">
              <a:spcBef>
                <a:spcPct val="20000"/>
              </a:spcBef>
              <a:buFont typeface="Arial" panose="020B0604020202020204" pitchFamily="34" charset="0"/>
              <a:buNone/>
            </a:pPr>
            <a:endParaRPr lang="en-US" sz="3200" b="1" dirty="0">
              <a:latin typeface="Times New Roman" panose="02020603050405020304" pitchFamily="18" charset="0"/>
              <a:cs typeface="Times New Roman" panose="02020603050405020304" pitchFamily="18" charset="0"/>
            </a:endParaRPr>
          </a:p>
        </p:txBody>
      </p:sp>
      <p:sp>
        <p:nvSpPr>
          <p:cNvPr id="13316" name="TextBox 3"/>
          <p:cNvSpPr txBox="1">
            <a:spLocks noChangeArrowheads="1"/>
          </p:cNvSpPr>
          <p:nvPr/>
        </p:nvSpPr>
        <p:spPr bwMode="auto">
          <a:xfrm>
            <a:off x="1335846" y="2130769"/>
            <a:ext cx="194310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A: lái tàu</a:t>
            </a:r>
          </a:p>
        </p:txBody>
      </p:sp>
      <p:sp>
        <p:nvSpPr>
          <p:cNvPr id="13317" name="TextBox 4"/>
          <p:cNvSpPr txBox="1">
            <a:spLocks noChangeArrowheads="1"/>
          </p:cNvSpPr>
          <p:nvPr/>
        </p:nvSpPr>
        <p:spPr bwMode="auto">
          <a:xfrm>
            <a:off x="1336040" y="2799080"/>
            <a:ext cx="297878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C: khuân vác</a:t>
            </a:r>
          </a:p>
        </p:txBody>
      </p:sp>
      <p:sp>
        <p:nvSpPr>
          <p:cNvPr id="13318" name="TextBox 5"/>
          <p:cNvSpPr txBox="1">
            <a:spLocks noChangeArrowheads="1"/>
          </p:cNvSpPr>
          <p:nvPr/>
        </p:nvSpPr>
        <p:spPr bwMode="auto">
          <a:xfrm>
            <a:off x="5390515" y="2799080"/>
            <a:ext cx="269240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D: đầu bếp</a:t>
            </a:r>
          </a:p>
        </p:txBody>
      </p:sp>
      <p:sp>
        <p:nvSpPr>
          <p:cNvPr id="7" name="TextBox 6"/>
          <p:cNvSpPr txBox="1">
            <a:spLocks noChangeArrowheads="1"/>
          </p:cNvSpPr>
          <p:nvPr/>
        </p:nvSpPr>
        <p:spPr bwMode="auto">
          <a:xfrm>
            <a:off x="5390199" y="2130769"/>
            <a:ext cx="1943100"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B: phụ bếp</a:t>
            </a:r>
          </a:p>
        </p:txBody>
      </p:sp>
      <p:sp>
        <p:nvSpPr>
          <p:cNvPr id="11" name="Oval 10">
            <a:hlinkClick r:id="rId2" action="ppaction://hlinksldjump"/>
          </p:cNvPr>
          <p:cNvSpPr/>
          <p:nvPr/>
        </p:nvSpPr>
        <p:spPr>
          <a:xfrm>
            <a:off x="3800282" y="423451"/>
            <a:ext cx="1543050" cy="446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3200" b="1"/>
              <a:t>Câu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00B05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8"/>
          <p:cNvSpPr txBox="1"/>
          <p:nvPr/>
        </p:nvSpPr>
        <p:spPr bwMode="auto">
          <a:xfrm>
            <a:off x="283210" y="558800"/>
            <a:ext cx="8911590" cy="157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50000"/>
              </a:lnSpc>
              <a:spcBef>
                <a:spcPct val="20000"/>
              </a:spcBef>
              <a:buFont typeface="Arial" panose="020B0604020202020204" pitchFamily="34" charset="0"/>
              <a:buNone/>
            </a:pPr>
            <a:r>
              <a:rPr lang="en-US" sz="3200" b="1" dirty="0" err="1">
                <a:latin typeface="Times New Roman" panose="02020603050405020304" pitchFamily="18" charset="0"/>
                <a:cs typeface="Times New Roman" panose="02020603050405020304" pitchFamily="18" charset="0"/>
              </a:rPr>
              <a:t>Bác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cứu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p>
          <a:p>
            <a:pPr algn="just" eaLnBrk="1" hangingPunct="1">
              <a:lnSpc>
                <a:spcPct val="150000"/>
              </a:lnSpc>
              <a:spcBef>
                <a:spcPct val="20000"/>
              </a:spcBef>
              <a:buFont typeface="Arial" panose="020B0604020202020204" pitchFamily="34" charset="0"/>
              <a:buNone/>
            </a:pPr>
            <a:endParaRPr lang="en-US" sz="3200" b="1" dirty="0">
              <a:latin typeface="Times New Roman" panose="02020603050405020304" pitchFamily="18" charset="0"/>
              <a:cs typeface="Times New Roman" panose="02020603050405020304" pitchFamily="18" charset="0"/>
            </a:endParaRPr>
          </a:p>
        </p:txBody>
      </p:sp>
      <p:sp>
        <p:nvSpPr>
          <p:cNvPr id="14340" name="TextBox 3"/>
          <p:cNvSpPr txBox="1">
            <a:spLocks noChangeArrowheads="1"/>
          </p:cNvSpPr>
          <p:nvPr/>
        </p:nvSpPr>
        <p:spPr bwMode="auto">
          <a:xfrm>
            <a:off x="1953260" y="2250440"/>
            <a:ext cx="245300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A: 10 năm</a:t>
            </a:r>
          </a:p>
        </p:txBody>
      </p:sp>
      <p:sp>
        <p:nvSpPr>
          <p:cNvPr id="5" name="TextBox 4"/>
          <p:cNvSpPr txBox="1">
            <a:spLocks noChangeArrowheads="1"/>
          </p:cNvSpPr>
          <p:nvPr/>
        </p:nvSpPr>
        <p:spPr bwMode="auto">
          <a:xfrm>
            <a:off x="1953260" y="2936240"/>
            <a:ext cx="245300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C: 30 năm</a:t>
            </a:r>
          </a:p>
        </p:txBody>
      </p:sp>
      <p:sp>
        <p:nvSpPr>
          <p:cNvPr id="14342" name="TextBox 5"/>
          <p:cNvSpPr txBox="1">
            <a:spLocks noChangeArrowheads="1"/>
          </p:cNvSpPr>
          <p:nvPr/>
        </p:nvSpPr>
        <p:spPr bwMode="auto">
          <a:xfrm>
            <a:off x="5318760" y="2936240"/>
            <a:ext cx="245300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D: 40 năm</a:t>
            </a:r>
          </a:p>
        </p:txBody>
      </p:sp>
      <p:sp>
        <p:nvSpPr>
          <p:cNvPr id="14343" name="TextBox 6"/>
          <p:cNvSpPr txBox="1">
            <a:spLocks noChangeArrowheads="1"/>
          </p:cNvSpPr>
          <p:nvPr/>
        </p:nvSpPr>
        <p:spPr bwMode="auto">
          <a:xfrm>
            <a:off x="5318760" y="2250440"/>
            <a:ext cx="2453005" cy="56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a:latin typeface="Times New Roman" panose="02020603050405020304" pitchFamily="18" charset="0"/>
                <a:cs typeface="Times New Roman" panose="02020603050405020304" pitchFamily="18" charset="0"/>
              </a:rPr>
              <a:t>B: 20 năm</a:t>
            </a:r>
          </a:p>
        </p:txBody>
      </p:sp>
      <p:sp>
        <p:nvSpPr>
          <p:cNvPr id="11" name="Oval 10">
            <a:hlinkClick r:id="rId2" action="ppaction://hlinksldjump"/>
          </p:cNvPr>
          <p:cNvSpPr/>
          <p:nvPr/>
        </p:nvSpPr>
        <p:spPr>
          <a:xfrm>
            <a:off x="3788410" y="83185"/>
            <a:ext cx="1947545" cy="601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3200" b="1">
                <a:latin typeface="Times New Roman" panose="02020603050405020304" pitchFamily="18" charset="0"/>
                <a:cs typeface="Times New Roman" panose="02020603050405020304" pitchFamily="18" charset="0"/>
              </a:rPr>
              <a:t>Câu 8</a:t>
            </a:r>
          </a:p>
        </p:txBody>
      </p:sp>
      <p:pic>
        <p:nvPicPr>
          <p:cNvPr id="8" name="图片 41" descr="未标题-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86238"/>
            <a:ext cx="90408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7"/>
          <p:cNvGraphicFramePr>
            <a:graphicFrameLocks noChangeAspect="1"/>
          </p:cNvGraphicFramePr>
          <p:nvPr/>
        </p:nvGraphicFramePr>
        <p:xfrm>
          <a:off x="131445" y="0"/>
          <a:ext cx="8767445" cy="1806575"/>
        </p:xfrm>
        <a:graphic>
          <a:graphicData uri="http://schemas.openxmlformats.org/presentationml/2006/ole">
            <mc:AlternateContent xmlns:mc="http://schemas.openxmlformats.org/markup-compatibility/2006">
              <mc:Choice xmlns:v="urn:schemas-microsoft-com:vml" Requires="v">
                <p:oleObj spid="_x0000_s1062" name="CorelDRAW" r:id="rId3" imgW="1828800" imgH="755650" progId="">
                  <p:embed/>
                </p:oleObj>
              </mc:Choice>
              <mc:Fallback>
                <p:oleObj name="CorelDRAW" r:id="rId3" imgW="1828800" imgH="755650" progId="">
                  <p:embed/>
                  <p:pic>
                    <p:nvPicPr>
                      <p:cNvPr id="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 y="0"/>
                        <a:ext cx="8767445" cy="180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a:spLocks noChangeArrowheads="1"/>
          </p:cNvSpPr>
          <p:nvPr/>
        </p:nvSpPr>
        <p:spPr bwMode="auto">
          <a:xfrm>
            <a:off x="314325" y="1891030"/>
            <a:ext cx="8584565" cy="30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sz="3200">
                <a:latin typeface="Times New Roman" panose="02020603050405020304" pitchFamily="18" charset="0"/>
                <a:cs typeface="Times New Roman" panose="02020603050405020304" pitchFamily="18" charset="0"/>
              </a:rPr>
              <a:t>-Sưu tầm những bức tranh, bài thơ, bài hát ca ngợi Bác Hồ.</a:t>
            </a:r>
          </a:p>
          <a:p>
            <a:pPr eaLnBrk="1" hangingPunct="1">
              <a:lnSpc>
                <a:spcPct val="150000"/>
              </a:lnSpc>
            </a:pPr>
            <a:r>
              <a:rPr lang="en-US" sz="3200">
                <a:latin typeface="Times New Roman" panose="02020603050405020304" pitchFamily="18" charset="0"/>
                <a:cs typeface="Times New Roman" panose="02020603050405020304" pitchFamily="18" charset="0"/>
              </a:rPr>
              <a:t>-Tìm đọc các tài liệu nói về sự kiện thành lập Đảng.</a:t>
            </a:r>
          </a:p>
          <a:p>
            <a:pPr eaLnBrk="1" hangingPunct="1">
              <a:lnSpc>
                <a:spcPct val="150000"/>
              </a:lnSpc>
            </a:pPr>
            <a:r>
              <a:rPr lang="en-US" sz="3200">
                <a:latin typeface="Times New Roman" panose="02020603050405020304" pitchFamily="18" charset="0"/>
                <a:cs typeface="Times New Roman" panose="02020603050405020304" pitchFamily="18" charset="0"/>
              </a:rPr>
              <a:t>-Chuẩn bị bài 7: “Đảng Cộng sản Việt Nam ra đời”. </a:t>
            </a:r>
          </a:p>
        </p:txBody>
      </p:sp>
      <p:sp>
        <p:nvSpPr>
          <p:cNvPr id="5" name="Rectangle 4"/>
          <p:cNvSpPr/>
          <p:nvPr/>
        </p:nvSpPr>
        <p:spPr>
          <a:xfrm>
            <a:off x="4560652" y="865507"/>
            <a:ext cx="1929567" cy="700192"/>
          </a:xfrm>
          <a:prstGeom prst="rect">
            <a:avLst/>
          </a:prstGeom>
          <a:noFill/>
        </p:spPr>
        <p:txBody>
          <a:bodyPr wrap="none" lIns="68580" tIns="34290" rIns="68580" bIns="34290">
            <a:spAutoFit/>
          </a:bodyPr>
          <a:lstStyle/>
          <a:p>
            <a:pPr algn="ctr">
              <a:defRPr/>
            </a:pPr>
            <a:r>
              <a:rPr lang="en-US" sz="4100" b="1">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cs typeface="Arial" panose="020B0604020202020204" pitchFamily="34" charset="0"/>
              </a:rPr>
              <a:t>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250"/>
                                        <p:tgtEl>
                                          <p:spTgt spid="3">
                                            <p:txEl>
                                              <p:pRg st="1" end="1"/>
                                            </p:txEl>
                                          </p:spTgt>
                                        </p:tgtEl>
                                      </p:cBhvr>
                                    </p:animEffect>
                                  </p:childTnLst>
                                </p:cTn>
                              </p:par>
                            </p:childTnLst>
                          </p:cTn>
                        </p:par>
                        <p:par>
                          <p:cTn id="12" fill="hold">
                            <p:stCondLst>
                              <p:cond delay="5000"/>
                            </p:stCondLst>
                            <p:childTnLst>
                              <p:par>
                                <p:cTn id="13" presetID="22" presetClass="entr" presetSubtype="8" fill="hold"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nh slide\child-cartoon-illustration-cartoon-stu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p:cNvSpPr txBox="1">
            <a:spLocks noChangeArrowheads="1"/>
          </p:cNvSpPr>
          <p:nvPr/>
        </p:nvSpPr>
        <p:spPr bwMode="auto">
          <a:xfrm>
            <a:off x="2133600" y="1123950"/>
            <a:ext cx="5638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400">
                <a:solidFill>
                  <a:srgbClr val="FF0000"/>
                </a:solidFill>
                <a:latin typeface="Times New Roman" pitchFamily="18" charset="0"/>
                <a:cs typeface="Times New Roman" pitchFamily="18" charset="0"/>
              </a:rPr>
              <a:t>Chúc các con học tập thật tốt nhé!</a:t>
            </a:r>
          </a:p>
        </p:txBody>
      </p:sp>
    </p:spTree>
    <p:extLst>
      <p:ext uri="{BB962C8B-B14F-4D97-AF65-F5344CB8AC3E}">
        <p14:creationId xmlns:p14="http://schemas.microsoft.com/office/powerpoint/2010/main" val="170164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0" y="1379513"/>
            <a:ext cx="9144000" cy="85630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0" name="Rectangle 29">
            <a:extLst>
              <a:ext uri="{FF2B5EF4-FFF2-40B4-BE49-F238E27FC236}">
                <a16:creationId xmlns:a16="http://schemas.microsoft.com/office/drawing/2014/main" xmlns="" id="{0DE8E057-79AF-4679-8F0F-5F578B85F19A}"/>
              </a:ext>
            </a:extLst>
          </p:cNvPr>
          <p:cNvSpPr/>
          <p:nvPr/>
        </p:nvSpPr>
        <p:spPr>
          <a:xfrm>
            <a:off x="0" y="3880995"/>
            <a:ext cx="9144000" cy="85630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8" name="Picture 7">
            <a:hlinkClick r:id="rId3" action="ppaction://hlinksldjump"/>
            <a:extLst>
              <a:ext uri="{FF2B5EF4-FFF2-40B4-BE49-F238E27FC236}">
                <a16:creationId xmlns:a16="http://schemas.microsoft.com/office/drawing/2014/main" xmlns="" id="{165D02D2-111C-48DA-B806-17EDA77B2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854" y="725661"/>
            <a:ext cx="1476884" cy="1307705"/>
          </a:xfrm>
          <a:prstGeom prst="rect">
            <a:avLst/>
          </a:prstGeom>
        </p:spPr>
      </p:pic>
      <p:pic>
        <p:nvPicPr>
          <p:cNvPr id="9" name="Picture 8">
            <a:extLst>
              <a:ext uri="{FF2B5EF4-FFF2-40B4-BE49-F238E27FC236}">
                <a16:creationId xmlns:a16="http://schemas.microsoft.com/office/drawing/2014/main" xmlns="" id="{DE93B167-9DF8-4F7B-A15E-DCA0F198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561" y="341579"/>
            <a:ext cx="1545470" cy="1037934"/>
          </a:xfrm>
          <a:prstGeom prst="rect">
            <a:avLst/>
          </a:prstGeom>
        </p:spPr>
      </p:pic>
      <p:pic>
        <p:nvPicPr>
          <p:cNvPr id="10" name="Picture 9">
            <a:hlinkClick r:id="rId3" action="ppaction://hlinksldjump"/>
            <a:extLst>
              <a:ext uri="{FF2B5EF4-FFF2-40B4-BE49-F238E27FC236}">
                <a16:creationId xmlns:a16="http://schemas.microsoft.com/office/drawing/2014/main" xmlns="" id="{99F79902-D845-4948-9A8D-BC737DA83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1911" y="725660"/>
            <a:ext cx="1476884" cy="1307705"/>
          </a:xfrm>
          <a:prstGeom prst="rect">
            <a:avLst/>
          </a:prstGeom>
        </p:spPr>
      </p:pic>
      <p:pic>
        <p:nvPicPr>
          <p:cNvPr id="11" name="Picture 10">
            <a:extLst>
              <a:ext uri="{FF2B5EF4-FFF2-40B4-BE49-F238E27FC236}">
                <a16:creationId xmlns:a16="http://schemas.microsoft.com/office/drawing/2014/main" xmlns="" id="{F5A3D29D-2006-4BE0-AEF2-ABC918DCEA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7617" y="341578"/>
            <a:ext cx="1545470" cy="1037934"/>
          </a:xfrm>
          <a:prstGeom prst="rect">
            <a:avLst/>
          </a:prstGeom>
        </p:spPr>
      </p:pic>
      <p:pic>
        <p:nvPicPr>
          <p:cNvPr id="12" name="Picture 11">
            <a:hlinkClick r:id="rId8" action="ppaction://hlinksldjump"/>
            <a:extLst>
              <a:ext uri="{FF2B5EF4-FFF2-40B4-BE49-F238E27FC236}">
                <a16:creationId xmlns:a16="http://schemas.microsoft.com/office/drawing/2014/main" xmlns="" id="{B9F6EF56-EFE5-46AA-BEED-938FE1E31A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0967" y="725660"/>
            <a:ext cx="1476884" cy="1307705"/>
          </a:xfrm>
          <a:prstGeom prst="rect">
            <a:avLst/>
          </a:prstGeom>
        </p:spPr>
      </p:pic>
      <p:pic>
        <p:nvPicPr>
          <p:cNvPr id="13" name="Picture 12">
            <a:extLst>
              <a:ext uri="{FF2B5EF4-FFF2-40B4-BE49-F238E27FC236}">
                <a16:creationId xmlns:a16="http://schemas.microsoft.com/office/drawing/2014/main" xmlns="" id="{CABCEBFF-5DE1-4042-94D0-113FF0A7D8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6674" y="341578"/>
            <a:ext cx="1545470" cy="1037934"/>
          </a:xfrm>
          <a:prstGeom prst="rect">
            <a:avLst/>
          </a:prstGeom>
        </p:spPr>
      </p:pic>
      <p:pic>
        <p:nvPicPr>
          <p:cNvPr id="37" name="Picture 36">
            <a:extLst>
              <a:ext uri="{FF2B5EF4-FFF2-40B4-BE49-F238E27FC236}">
                <a16:creationId xmlns:a16="http://schemas.microsoft.com/office/drawing/2014/main" xmlns="" id="{16677DD5-4B38-44EE-AE03-4CE69860F1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4731574"/>
            <a:ext cx="4571999" cy="251114"/>
          </a:xfrm>
          <a:prstGeom prst="rect">
            <a:avLst/>
          </a:prstGeom>
        </p:spPr>
      </p:pic>
      <p:pic>
        <p:nvPicPr>
          <p:cNvPr id="38" name="Picture 37">
            <a:extLst>
              <a:ext uri="{FF2B5EF4-FFF2-40B4-BE49-F238E27FC236}">
                <a16:creationId xmlns:a16="http://schemas.microsoft.com/office/drawing/2014/main" xmlns="" id="{8E58EB64-C11F-4AA8-BD51-6B7EDB3365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1" y="4731574"/>
            <a:ext cx="4571999" cy="251114"/>
          </a:xfrm>
          <a:prstGeom prst="rect">
            <a:avLst/>
          </a:prstGeom>
        </p:spPr>
      </p:pic>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2230972"/>
            <a:ext cx="4571999" cy="251114"/>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1" y="2230972"/>
            <a:ext cx="4571999" cy="251114"/>
          </a:xfrm>
          <a:prstGeom prst="rect">
            <a:avLst/>
          </a:prstGeom>
        </p:spPr>
      </p:pic>
      <p:sp>
        <p:nvSpPr>
          <p:cNvPr id="42" name="Flowchart: Summing Junction 41">
            <a:hlinkClick r:id="" action="ppaction://noaction"/>
            <a:extLst>
              <a:ext uri="{FF2B5EF4-FFF2-40B4-BE49-F238E27FC236}">
                <a16:creationId xmlns:a16="http://schemas.microsoft.com/office/drawing/2014/main" xmlns="" id="{E51D645D-F5EB-48AD-9720-05E0BE57DF46}"/>
              </a:ext>
            </a:extLst>
          </p:cNvPr>
          <p:cNvSpPr/>
          <p:nvPr/>
        </p:nvSpPr>
        <p:spPr>
          <a:xfrm>
            <a:off x="8549017" y="4586196"/>
            <a:ext cx="486801" cy="486801"/>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9" name="Shape 117"/>
          <p:cNvSpPr txBox="1">
            <a:spLocks/>
          </p:cNvSpPr>
          <p:nvPr/>
        </p:nvSpPr>
        <p:spPr bwMode="auto">
          <a:xfrm>
            <a:off x="2457508" y="2482819"/>
            <a:ext cx="4769769"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100" b="1" dirty="0">
                <a:solidFill>
                  <a:srgbClr val="FF0000"/>
                </a:solidFill>
                <a:latin typeface="Times New Roman" pitchFamily="18" charset="0"/>
                <a:cs typeface="Times New Roman" pitchFamily="18" charset="0"/>
              </a:rPr>
              <a:t>HỘP QUÀ BÍ MẬT</a:t>
            </a:r>
            <a:endParaRPr lang="en-US" alt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1663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812" y="-37820"/>
            <a:ext cx="1456072" cy="139245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621" y="3645631"/>
            <a:ext cx="1476884" cy="1307705"/>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327" y="3261549"/>
            <a:ext cx="1545470" cy="1037934"/>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2940176"/>
            <a:ext cx="1102995" cy="99600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5 candies </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436521" y="658405"/>
            <a:ext cx="8404276" cy="12954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Hãy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thuật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lại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phong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trào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Đông</a:t>
            </a:r>
            <a:r>
              <a:rPr lang="en-US" sz="4000" b="1" dirty="0">
                <a:solidFill>
                  <a:schemeClr val="tx1"/>
                </a:solidFill>
                <a:latin typeface="Times New Roman" panose="02020603050405020304" pitchFamily="18" charset="0"/>
                <a:cs typeface="Times New Roman" panose="02020603050405020304" pitchFamily="18" charset="0"/>
              </a:rPr>
              <a:t> Du?</a:t>
            </a: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2123494" y="3745585"/>
            <a:ext cx="1828748"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en-US">
              <a:solidFill>
                <a:prstClr val="white"/>
              </a:solidFill>
              <a:latin typeface="Calibri" panose="020F0502020204030204"/>
            </a:endParaRPr>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2101055" y="3051766"/>
            <a:ext cx="1733204" cy="674636"/>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21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680" y="4093100"/>
            <a:ext cx="714375" cy="764381"/>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3145744"/>
            <a:ext cx="115805" cy="11580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en-US">
              <a:solidFill>
                <a:prstClr val="white"/>
              </a:solidFill>
              <a:latin typeface="Calibri" panose="020F0502020204030204"/>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001" y="3865591"/>
            <a:ext cx="873043" cy="956990"/>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979195"/>
            <a:ext cx="873043" cy="956990"/>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7009" y="2578285"/>
            <a:ext cx="583484" cy="57648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418421" y="2748659"/>
            <a:ext cx="660121" cy="632396"/>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2491" y="2939277"/>
            <a:ext cx="371475" cy="328613"/>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7870" y="2866526"/>
            <a:ext cx="535781" cy="892969"/>
          </a:xfrm>
          <a:prstGeom prst="rect">
            <a:avLst/>
          </a:prstGeom>
        </p:spPr>
      </p:pic>
    </p:spTree>
    <p:extLst>
      <p:ext uri="{BB962C8B-B14F-4D97-AF65-F5344CB8AC3E}">
        <p14:creationId xmlns:p14="http://schemas.microsoft.com/office/powerpoint/2010/main" val="150076643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0" y="1379513"/>
            <a:ext cx="9144000" cy="85630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0" name="Rectangle 29">
            <a:extLst>
              <a:ext uri="{FF2B5EF4-FFF2-40B4-BE49-F238E27FC236}">
                <a16:creationId xmlns:a16="http://schemas.microsoft.com/office/drawing/2014/main" xmlns="" id="{0DE8E057-79AF-4679-8F0F-5F578B85F19A}"/>
              </a:ext>
            </a:extLst>
          </p:cNvPr>
          <p:cNvSpPr/>
          <p:nvPr/>
        </p:nvSpPr>
        <p:spPr>
          <a:xfrm>
            <a:off x="0" y="3880995"/>
            <a:ext cx="9144000" cy="85630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8" name="Picture 7">
            <a:hlinkClick r:id="rId3" action="ppaction://hlinksldjump"/>
            <a:extLst>
              <a:ext uri="{FF2B5EF4-FFF2-40B4-BE49-F238E27FC236}">
                <a16:creationId xmlns:a16="http://schemas.microsoft.com/office/drawing/2014/main" xmlns="" id="{165D02D2-111C-48DA-B806-17EDA77B2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854" y="725661"/>
            <a:ext cx="1476884" cy="1307705"/>
          </a:xfrm>
          <a:prstGeom prst="rect">
            <a:avLst/>
          </a:prstGeom>
        </p:spPr>
      </p:pic>
      <p:pic>
        <p:nvPicPr>
          <p:cNvPr id="9" name="Picture 8">
            <a:extLst>
              <a:ext uri="{FF2B5EF4-FFF2-40B4-BE49-F238E27FC236}">
                <a16:creationId xmlns:a16="http://schemas.microsoft.com/office/drawing/2014/main" xmlns="" id="{DE93B167-9DF8-4F7B-A15E-DCA0F1988F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561" y="341579"/>
            <a:ext cx="1545470" cy="1037934"/>
          </a:xfrm>
          <a:prstGeom prst="rect">
            <a:avLst/>
          </a:prstGeom>
        </p:spPr>
      </p:pic>
      <p:pic>
        <p:nvPicPr>
          <p:cNvPr id="10" name="Picture 9">
            <a:hlinkClick r:id="rId3" action="ppaction://hlinksldjump"/>
            <a:extLst>
              <a:ext uri="{FF2B5EF4-FFF2-40B4-BE49-F238E27FC236}">
                <a16:creationId xmlns:a16="http://schemas.microsoft.com/office/drawing/2014/main" xmlns="" id="{99F79902-D845-4948-9A8D-BC737DA839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1911" y="725660"/>
            <a:ext cx="1476884" cy="1307705"/>
          </a:xfrm>
          <a:prstGeom prst="rect">
            <a:avLst/>
          </a:prstGeom>
        </p:spPr>
      </p:pic>
      <p:pic>
        <p:nvPicPr>
          <p:cNvPr id="11" name="Picture 10">
            <a:extLst>
              <a:ext uri="{FF2B5EF4-FFF2-40B4-BE49-F238E27FC236}">
                <a16:creationId xmlns:a16="http://schemas.microsoft.com/office/drawing/2014/main" xmlns="" id="{F5A3D29D-2006-4BE0-AEF2-ABC918DCEA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7617" y="341578"/>
            <a:ext cx="1545470" cy="1037934"/>
          </a:xfrm>
          <a:prstGeom prst="rect">
            <a:avLst/>
          </a:prstGeom>
        </p:spPr>
      </p:pic>
      <p:pic>
        <p:nvPicPr>
          <p:cNvPr id="12" name="Picture 11">
            <a:hlinkClick r:id="rId8" action="ppaction://hlinksldjump"/>
            <a:extLst>
              <a:ext uri="{FF2B5EF4-FFF2-40B4-BE49-F238E27FC236}">
                <a16:creationId xmlns:a16="http://schemas.microsoft.com/office/drawing/2014/main" xmlns="" id="{B9F6EF56-EFE5-46AA-BEED-938FE1E31A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0967" y="725660"/>
            <a:ext cx="1476884" cy="1307705"/>
          </a:xfrm>
          <a:prstGeom prst="rect">
            <a:avLst/>
          </a:prstGeom>
        </p:spPr>
      </p:pic>
      <p:pic>
        <p:nvPicPr>
          <p:cNvPr id="13" name="Picture 12">
            <a:extLst>
              <a:ext uri="{FF2B5EF4-FFF2-40B4-BE49-F238E27FC236}">
                <a16:creationId xmlns:a16="http://schemas.microsoft.com/office/drawing/2014/main" xmlns="" id="{CABCEBFF-5DE1-4042-94D0-113FF0A7D8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6674" y="341578"/>
            <a:ext cx="1545470" cy="1037934"/>
          </a:xfrm>
          <a:prstGeom prst="rect">
            <a:avLst/>
          </a:prstGeom>
        </p:spPr>
      </p:pic>
      <p:pic>
        <p:nvPicPr>
          <p:cNvPr id="37" name="Picture 36">
            <a:extLst>
              <a:ext uri="{FF2B5EF4-FFF2-40B4-BE49-F238E27FC236}">
                <a16:creationId xmlns:a16="http://schemas.microsoft.com/office/drawing/2014/main" xmlns="" id="{16677DD5-4B38-44EE-AE03-4CE69860F1F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4731574"/>
            <a:ext cx="4571999" cy="251114"/>
          </a:xfrm>
          <a:prstGeom prst="rect">
            <a:avLst/>
          </a:prstGeom>
        </p:spPr>
      </p:pic>
      <p:pic>
        <p:nvPicPr>
          <p:cNvPr id="38" name="Picture 37">
            <a:extLst>
              <a:ext uri="{FF2B5EF4-FFF2-40B4-BE49-F238E27FC236}">
                <a16:creationId xmlns:a16="http://schemas.microsoft.com/office/drawing/2014/main" xmlns="" id="{8E58EB64-C11F-4AA8-BD51-6B7EDB3365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1" y="4731574"/>
            <a:ext cx="4571999" cy="251114"/>
          </a:xfrm>
          <a:prstGeom prst="rect">
            <a:avLst/>
          </a:prstGeom>
        </p:spPr>
      </p:pic>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2230972"/>
            <a:ext cx="4571999" cy="251114"/>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1" y="2230972"/>
            <a:ext cx="4571999" cy="251114"/>
          </a:xfrm>
          <a:prstGeom prst="rect">
            <a:avLst/>
          </a:prstGeom>
        </p:spPr>
      </p:pic>
      <p:sp>
        <p:nvSpPr>
          <p:cNvPr id="42" name="Flowchart: Summing Junction 41">
            <a:hlinkClick r:id="" action="ppaction://noaction"/>
            <a:extLst>
              <a:ext uri="{FF2B5EF4-FFF2-40B4-BE49-F238E27FC236}">
                <a16:creationId xmlns:a16="http://schemas.microsoft.com/office/drawing/2014/main" xmlns="" id="{E51D645D-F5EB-48AD-9720-05E0BE57DF46}"/>
              </a:ext>
            </a:extLst>
          </p:cNvPr>
          <p:cNvSpPr/>
          <p:nvPr/>
        </p:nvSpPr>
        <p:spPr>
          <a:xfrm>
            <a:off x="8549017" y="4586196"/>
            <a:ext cx="486801" cy="486801"/>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9" name="Shape 117"/>
          <p:cNvSpPr txBox="1">
            <a:spLocks/>
          </p:cNvSpPr>
          <p:nvPr/>
        </p:nvSpPr>
        <p:spPr bwMode="auto">
          <a:xfrm>
            <a:off x="2457508" y="2482819"/>
            <a:ext cx="4769769"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4100" b="1" dirty="0">
                <a:solidFill>
                  <a:srgbClr val="FF0000"/>
                </a:solidFill>
                <a:latin typeface="Times New Roman" pitchFamily="18" charset="0"/>
                <a:cs typeface="Times New Roman" pitchFamily="18" charset="0"/>
              </a:rPr>
              <a:t>HỘP QUÀ BÍ MẬT</a:t>
            </a:r>
            <a:endParaRPr lang="en-US" alt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01005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812" y="-37820"/>
            <a:ext cx="1456072" cy="139245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9621" y="3645631"/>
            <a:ext cx="1476884" cy="1307705"/>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5327" y="3261549"/>
            <a:ext cx="1545470" cy="1037934"/>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7444905" y="2940176"/>
            <a:ext cx="1102995" cy="99600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b="1">
                <a:solidFill>
                  <a:prstClr val="black"/>
                </a:solidFill>
                <a:latin typeface="Tahoma" panose="020B0604030504040204" pitchFamily="34" charset="0"/>
                <a:ea typeface="Tahoma" panose="020B0604030504040204" pitchFamily="34" charset="0"/>
                <a:cs typeface="Tahoma" panose="020B0604030504040204" pitchFamily="34" charset="0"/>
              </a:rPr>
              <a:t>You are given 7 candies </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381001" y="206828"/>
            <a:ext cx="7687062" cy="12954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3600" b="1" dirty="0" err="1">
                <a:solidFill>
                  <a:schemeClr val="tx1"/>
                </a:solidFill>
                <a:latin typeface="Times New Roman" panose="02020603050405020304" pitchFamily="18" charset="0"/>
                <a:cs typeface="Times New Roman" panose="02020603050405020304" pitchFamily="18" charset="0"/>
              </a:rPr>
              <a:t>Vì</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sao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phong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trào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Đông</a:t>
            </a:r>
            <a:r>
              <a:rPr lang="en-US" sz="3600" b="1" dirty="0">
                <a:solidFill>
                  <a:schemeClr val="tx1"/>
                </a:solidFill>
                <a:latin typeface="Times New Roman" panose="02020603050405020304" pitchFamily="18" charset="0"/>
                <a:cs typeface="Times New Roman" panose="02020603050405020304" pitchFamily="18" charset="0"/>
              </a:rPr>
              <a:t> Du </a:t>
            </a:r>
            <a:r>
              <a:rPr lang="en-US" sz="3600" b="1" dirty="0" err="1">
                <a:solidFill>
                  <a:schemeClr val="tx1"/>
                </a:solidFill>
                <a:latin typeface="Times New Roman" panose="02020603050405020304" pitchFamily="18" charset="0"/>
                <a:cs typeface="Times New Roman" panose="02020603050405020304" pitchFamily="18" charset="0"/>
              </a:rPr>
              <a:t>thất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bại</a:t>
            </a:r>
            <a:r>
              <a:rPr lang="en-US" sz="3600" b="1" dirty="0">
                <a:solidFill>
                  <a:schemeClr val="tx1"/>
                </a:solidFill>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xmlns="" id="{8A1AF95E-ACBD-46E9-8F43-1F6D65A0D221}"/>
              </a:ext>
            </a:extLst>
          </p:cNvPr>
          <p:cNvSpPr/>
          <p:nvPr/>
        </p:nvSpPr>
        <p:spPr>
          <a:xfrm rot="5600923">
            <a:off x="2123494" y="3745585"/>
            <a:ext cx="1828748" cy="188234"/>
          </a:xfrm>
          <a:prstGeom prst="rect">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en-US">
              <a:solidFill>
                <a:prstClr val="white"/>
              </a:solidFill>
              <a:latin typeface="Calibri" panose="020F0502020204030204"/>
            </a:endParaRPr>
          </a:p>
        </p:txBody>
      </p:sp>
      <p:sp>
        <p:nvSpPr>
          <p:cNvPr id="31" name="Arrow: Pentagon 30">
            <a:hlinkClick r:id="rId8" action="ppaction://hlinksldjump"/>
            <a:extLst>
              <a:ext uri="{FF2B5EF4-FFF2-40B4-BE49-F238E27FC236}">
                <a16:creationId xmlns:a16="http://schemas.microsoft.com/office/drawing/2014/main" xmlns="" id="{AA693000-41B6-4481-BACC-F3E8F4F6DBBA}"/>
              </a:ext>
            </a:extLst>
          </p:cNvPr>
          <p:cNvSpPr/>
          <p:nvPr/>
        </p:nvSpPr>
        <p:spPr>
          <a:xfrm rot="586976" flipH="1">
            <a:off x="2101055" y="3051766"/>
            <a:ext cx="1733204" cy="674636"/>
          </a:xfrm>
          <a:prstGeom prst="homePlate">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r>
              <a:rPr lang="en-US" sz="2100" b="1">
                <a:solidFill>
                  <a:prstClr val="white"/>
                </a:solidFill>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0680" y="4093100"/>
            <a:ext cx="714375" cy="764381"/>
          </a:xfrm>
          <a:prstGeom prst="rect">
            <a:avLst/>
          </a:prstGeom>
        </p:spPr>
      </p:pic>
      <p:sp>
        <p:nvSpPr>
          <p:cNvPr id="36" name="Flowchart: Summing Junction 35">
            <a:extLst>
              <a:ext uri="{FF2B5EF4-FFF2-40B4-BE49-F238E27FC236}">
                <a16:creationId xmlns:a16="http://schemas.microsoft.com/office/drawing/2014/main" xmlns="" id="{9A9D8C94-FF71-4542-A1F8-47F84D77E78E}"/>
              </a:ext>
            </a:extLst>
          </p:cNvPr>
          <p:cNvSpPr/>
          <p:nvPr/>
        </p:nvSpPr>
        <p:spPr>
          <a:xfrm>
            <a:off x="3019425" y="3145744"/>
            <a:ext cx="115805" cy="115805"/>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en-US">
              <a:solidFill>
                <a:prstClr val="white"/>
              </a:solidFill>
              <a:latin typeface="Calibri" panose="020F0502020204030204"/>
            </a:endParaRPr>
          </a:p>
        </p:txBody>
      </p:sp>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2001" y="3865591"/>
            <a:ext cx="873043" cy="956990"/>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2979195"/>
            <a:ext cx="873043" cy="956990"/>
          </a:xfrm>
          <a:prstGeom prst="rect">
            <a:avLst/>
          </a:prstGeom>
        </p:spPr>
      </p:pic>
      <p:pic>
        <p:nvPicPr>
          <p:cNvPr id="49" name="Picture 48">
            <a:extLst>
              <a:ext uri="{FF2B5EF4-FFF2-40B4-BE49-F238E27FC236}">
                <a16:creationId xmlns:a16="http://schemas.microsoft.com/office/drawing/2014/main" xmlns="" id="{431D4799-01BE-422D-9BB8-792204DC8F8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7009" y="2578285"/>
            <a:ext cx="583484" cy="576482"/>
          </a:xfrm>
          <a:prstGeom prst="rect">
            <a:avLst/>
          </a:prstGeom>
        </p:spPr>
      </p:pic>
      <p:pic>
        <p:nvPicPr>
          <p:cNvPr id="51" name="Picture 50">
            <a:extLst>
              <a:ext uri="{FF2B5EF4-FFF2-40B4-BE49-F238E27FC236}">
                <a16:creationId xmlns:a16="http://schemas.microsoft.com/office/drawing/2014/main" xmlns="" id="{CE2D8554-4EA9-4489-87EE-9EE8BCAD80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418421" y="2748659"/>
            <a:ext cx="660121" cy="632396"/>
          </a:xfrm>
          <a:prstGeom prst="rect">
            <a:avLst/>
          </a:prstGeom>
        </p:spPr>
      </p:pic>
      <p:pic>
        <p:nvPicPr>
          <p:cNvPr id="53" name="Picture 52">
            <a:extLst>
              <a:ext uri="{FF2B5EF4-FFF2-40B4-BE49-F238E27FC236}">
                <a16:creationId xmlns:a16="http://schemas.microsoft.com/office/drawing/2014/main" xmlns=""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2491" y="2939277"/>
            <a:ext cx="371475" cy="328613"/>
          </a:xfrm>
          <a:prstGeom prst="rect">
            <a:avLst/>
          </a:prstGeom>
        </p:spPr>
      </p:pic>
      <p:pic>
        <p:nvPicPr>
          <p:cNvPr id="55" name="Picture 54">
            <a:extLst>
              <a:ext uri="{FF2B5EF4-FFF2-40B4-BE49-F238E27FC236}">
                <a16:creationId xmlns:a16="http://schemas.microsoft.com/office/drawing/2014/main" xmlns="" id="{BF1CB1F2-B380-48F5-8964-31095DE91B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87870" y="2866526"/>
            <a:ext cx="535781" cy="892969"/>
          </a:xfrm>
          <a:prstGeom prst="rect">
            <a:avLst/>
          </a:prstGeom>
        </p:spPr>
      </p:pic>
    </p:spTree>
    <p:extLst>
      <p:ext uri="{BB962C8B-B14F-4D97-AF65-F5344CB8AC3E}">
        <p14:creationId xmlns:p14="http://schemas.microsoft.com/office/powerpoint/2010/main" val="60920760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han Boi Chau (1867-19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045" y="128184"/>
            <a:ext cx="2199005" cy="2193925"/>
          </a:xfrm>
          <a:prstGeom prst="rect">
            <a:avLst/>
          </a:prstGeom>
          <a:noFill/>
        </p:spPr>
      </p:pic>
      <p:pic>
        <p:nvPicPr>
          <p:cNvPr id="3" name="Picture 27" descr="Tập tin:Phan Dinh Phu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14240" y="119294"/>
            <a:ext cx="2139950" cy="2239010"/>
          </a:xfrm>
          <a:prstGeom prst="rect">
            <a:avLst/>
          </a:prstGeom>
          <a:noFill/>
        </p:spPr>
      </p:pic>
      <p:pic>
        <p:nvPicPr>
          <p:cNvPr id="4" name="Picture 31" descr="10_chan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889115" y="119294"/>
            <a:ext cx="2254885" cy="2202815"/>
          </a:xfrm>
          <a:prstGeom prst="rect">
            <a:avLst/>
          </a:prstGeom>
          <a:noFill/>
        </p:spPr>
      </p:pic>
      <p:pic>
        <p:nvPicPr>
          <p:cNvPr id="5" name="Picture 9" descr="Phan Chau Trinh (1872-19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535" y="110404"/>
            <a:ext cx="2317115" cy="221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6"/>
          <p:cNvSpPr txBox="1">
            <a:spLocks noChangeArrowheads="1"/>
          </p:cNvSpPr>
          <p:nvPr/>
        </p:nvSpPr>
        <p:spPr bwMode="auto">
          <a:xfrm>
            <a:off x="0" y="2407834"/>
            <a:ext cx="2198370" cy="434975"/>
          </a:xfrm>
          <a:prstGeom prst="rect">
            <a:avLst/>
          </a:prstGeom>
          <a:noFill/>
          <a:ln w="9525">
            <a:noFill/>
            <a:miter lim="800000"/>
          </a:ln>
        </p:spPr>
        <p:txBody>
          <a:bodyPr wrap="square" lIns="66107" tIns="33053" rIns="66107" bIns="33053">
            <a:spAutoFit/>
          </a:bodyPr>
          <a:lstStyle/>
          <a:p>
            <a:pPr algn="ctr" defTabSz="662305">
              <a:defRPr/>
            </a:pPr>
            <a:r>
              <a:rPr lang="en-US" sz="2300" b="1" dirty="0" err="1">
                <a:latin typeface="Times New Roman" panose="02020603050405020304" pitchFamily="18" charset="0"/>
                <a:cs typeface="Times New Roman" panose="02020603050405020304" pitchFamily="18" charset="0"/>
              </a:rPr>
              <a:t>Phan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Bội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Châu</a:t>
            </a:r>
            <a:endParaRPr lang="en-US" sz="2300" b="1" dirty="0">
              <a:latin typeface="Times New Roman" panose="02020603050405020304" pitchFamily="18" charset="0"/>
              <a:cs typeface="Times New Roman" panose="02020603050405020304" pitchFamily="18" charset="0"/>
            </a:endParaRPr>
          </a:p>
        </p:txBody>
      </p:sp>
      <p:sp>
        <p:nvSpPr>
          <p:cNvPr id="20" name="Text Box 7"/>
          <p:cNvSpPr txBox="1">
            <a:spLocks noChangeArrowheads="1"/>
          </p:cNvSpPr>
          <p:nvPr/>
        </p:nvSpPr>
        <p:spPr bwMode="auto">
          <a:xfrm>
            <a:off x="4277360" y="2417994"/>
            <a:ext cx="26828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107" tIns="33053" rIns="66107" bIns="33053">
            <a:spAutoFit/>
          </a:bodyPr>
          <a:lstStyle>
            <a:lvl1pPr defTabSz="8826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826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826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826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826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826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826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826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826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300" b="1" dirty="0">
                <a:latin typeface="Times New Roman" panose="02020603050405020304" pitchFamily="18" charset="0"/>
                <a:cs typeface="Times New Roman" panose="02020603050405020304" pitchFamily="18" charset="0"/>
              </a:rPr>
              <a:t>Phan Đình Phùng</a:t>
            </a:r>
          </a:p>
        </p:txBody>
      </p:sp>
      <p:sp>
        <p:nvSpPr>
          <p:cNvPr id="21" name="Text Box 10"/>
          <p:cNvSpPr txBox="1">
            <a:spLocks noChangeArrowheads="1"/>
          </p:cNvSpPr>
          <p:nvPr/>
        </p:nvSpPr>
        <p:spPr bwMode="auto">
          <a:xfrm>
            <a:off x="2111375" y="2417994"/>
            <a:ext cx="2434590" cy="434975"/>
          </a:xfrm>
          <a:prstGeom prst="rect">
            <a:avLst/>
          </a:prstGeom>
          <a:noFill/>
          <a:ln w="9525">
            <a:noFill/>
            <a:miter lim="800000"/>
          </a:ln>
        </p:spPr>
        <p:txBody>
          <a:bodyPr wrap="square" lIns="66107" tIns="33053" rIns="66107" bIns="33053">
            <a:spAutoFit/>
          </a:bodyPr>
          <a:lstStyle/>
          <a:p>
            <a:pPr algn="ctr" defTabSz="662305">
              <a:defRPr/>
            </a:pPr>
            <a:r>
              <a:rPr lang="en-US" sz="2300" b="1" dirty="0">
                <a:latin typeface="Times New Roman" panose="02020603050405020304" pitchFamily="18" charset="0"/>
                <a:cs typeface="Times New Roman" panose="02020603050405020304" pitchFamily="18" charset="0"/>
              </a:rPr>
              <a:t>Phan Châu Trinh</a:t>
            </a:r>
          </a:p>
        </p:txBody>
      </p:sp>
      <p:sp>
        <p:nvSpPr>
          <p:cNvPr id="22" name="Text Box 11"/>
          <p:cNvSpPr txBox="1">
            <a:spLocks noChangeArrowheads="1"/>
          </p:cNvSpPr>
          <p:nvPr/>
        </p:nvSpPr>
        <p:spPr bwMode="auto">
          <a:xfrm>
            <a:off x="6524625" y="2417994"/>
            <a:ext cx="2860040" cy="434975"/>
          </a:xfrm>
          <a:prstGeom prst="rect">
            <a:avLst/>
          </a:prstGeom>
          <a:noFill/>
          <a:ln w="9525">
            <a:noFill/>
            <a:miter lim="800000"/>
          </a:ln>
        </p:spPr>
        <p:txBody>
          <a:bodyPr wrap="square" lIns="66107" tIns="33053" rIns="66107" bIns="33053">
            <a:spAutoFit/>
          </a:bodyPr>
          <a:lstStyle/>
          <a:p>
            <a:pPr algn="ctr" defTabSz="662305">
              <a:defRPr/>
            </a:pPr>
            <a:r>
              <a:rPr lang="en-US" sz="2300" b="1" dirty="0" err="1">
                <a:latin typeface="Times New Roman" panose="02020603050405020304" pitchFamily="18" charset="0"/>
                <a:cs typeface="Times New Roman" panose="02020603050405020304" pitchFamily="18" charset="0"/>
              </a:rPr>
              <a:t>Hoàng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Hoa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Thám</a:t>
            </a:r>
            <a:endParaRPr lang="en-US" sz="2300" b="1" dirty="0">
              <a:latin typeface="Times New Roman" panose="02020603050405020304" pitchFamily="18" charset="0"/>
              <a:cs typeface="Times New Roman" panose="02020603050405020304" pitchFamily="18" charset="0"/>
            </a:endParaRPr>
          </a:p>
        </p:txBody>
      </p:sp>
      <p:sp>
        <p:nvSpPr>
          <p:cNvPr id="23" name="Line 12"/>
          <p:cNvSpPr>
            <a:spLocks noChangeShapeType="1"/>
          </p:cNvSpPr>
          <p:nvPr/>
        </p:nvSpPr>
        <p:spPr bwMode="auto">
          <a:xfrm>
            <a:off x="1031967" y="4002813"/>
            <a:ext cx="2502705" cy="299506"/>
          </a:xfrm>
          <a:prstGeom prst="line">
            <a:avLst/>
          </a:prstGeom>
          <a:noFill/>
          <a:ln w="38100">
            <a:solidFill>
              <a:schemeClr val="hlink"/>
            </a:solidFill>
            <a:round/>
            <a:tailEnd type="triangle" w="med" len="med"/>
          </a:ln>
        </p:spPr>
        <p:txBody>
          <a:bodyPr lIns="68580" tIns="34290" rIns="68580" bIns="34290"/>
          <a:lstStyle/>
          <a:p>
            <a:pPr algn="ctr" eaLnBrk="1" hangingPunct="1">
              <a:defRPr/>
            </a:pPr>
            <a:endParaRPr lang="en-US" sz="1800">
              <a:latin typeface="Times New Roman" panose="02020603050405020304" pitchFamily="18" charset="0"/>
              <a:cs typeface="Times New Roman" panose="02020603050405020304" pitchFamily="18" charset="0"/>
            </a:endParaRPr>
          </a:p>
        </p:txBody>
      </p:sp>
      <p:sp>
        <p:nvSpPr>
          <p:cNvPr id="24" name="Line 13"/>
          <p:cNvSpPr>
            <a:spLocks noChangeShapeType="1"/>
          </p:cNvSpPr>
          <p:nvPr/>
        </p:nvSpPr>
        <p:spPr bwMode="auto">
          <a:xfrm flipH="1">
            <a:off x="6065939" y="4002813"/>
            <a:ext cx="2064575" cy="337876"/>
          </a:xfrm>
          <a:prstGeom prst="line">
            <a:avLst/>
          </a:prstGeom>
          <a:noFill/>
          <a:ln w="38100">
            <a:solidFill>
              <a:schemeClr val="hlink"/>
            </a:solidFill>
            <a:round/>
            <a:tailEnd type="triangle" w="med" len="med"/>
          </a:ln>
        </p:spPr>
        <p:txBody>
          <a:bodyPr lIns="68580" tIns="34290" rIns="68580" bIns="34290"/>
          <a:lstStyle/>
          <a:p>
            <a:pPr algn="ctr" eaLnBrk="1" hangingPunct="1">
              <a:defRPr/>
            </a:pPr>
            <a:endParaRPr lang="en-US" sz="1800">
              <a:latin typeface="Times New Roman" panose="02020603050405020304" pitchFamily="18" charset="0"/>
              <a:cs typeface="Times New Roman" panose="02020603050405020304" pitchFamily="18" charset="0"/>
            </a:endParaRPr>
          </a:p>
        </p:txBody>
      </p:sp>
      <p:sp>
        <p:nvSpPr>
          <p:cNvPr id="25" name="Line 14"/>
          <p:cNvSpPr>
            <a:spLocks noChangeShapeType="1"/>
          </p:cNvSpPr>
          <p:nvPr/>
        </p:nvSpPr>
        <p:spPr bwMode="auto">
          <a:xfrm>
            <a:off x="3452597" y="3863563"/>
            <a:ext cx="1093367" cy="423848"/>
          </a:xfrm>
          <a:prstGeom prst="line">
            <a:avLst/>
          </a:prstGeom>
          <a:noFill/>
          <a:ln w="38100">
            <a:solidFill>
              <a:schemeClr val="hlink"/>
            </a:solidFill>
            <a:round/>
            <a:tailEnd type="triangle" w="med" len="med"/>
          </a:ln>
        </p:spPr>
        <p:txBody>
          <a:bodyPr lIns="68580" tIns="34290" rIns="68580" bIns="34290"/>
          <a:lstStyle/>
          <a:p>
            <a:pPr algn="ctr" eaLnBrk="1" hangingPunct="1">
              <a:defRPr/>
            </a:pPr>
            <a:endParaRPr lang="en-US" sz="1800">
              <a:latin typeface="Times New Roman" panose="02020603050405020304" pitchFamily="18" charset="0"/>
              <a:cs typeface="Times New Roman" panose="02020603050405020304" pitchFamily="18" charset="0"/>
            </a:endParaRPr>
          </a:p>
        </p:txBody>
      </p:sp>
      <p:sp>
        <p:nvSpPr>
          <p:cNvPr id="26" name="Line 15"/>
          <p:cNvSpPr>
            <a:spLocks noChangeShapeType="1"/>
          </p:cNvSpPr>
          <p:nvPr/>
        </p:nvSpPr>
        <p:spPr bwMode="auto">
          <a:xfrm flipH="1">
            <a:off x="4912018" y="3846023"/>
            <a:ext cx="1093368" cy="407864"/>
          </a:xfrm>
          <a:prstGeom prst="line">
            <a:avLst/>
          </a:prstGeom>
          <a:noFill/>
          <a:ln w="38100">
            <a:solidFill>
              <a:schemeClr val="hlink"/>
            </a:solidFill>
            <a:round/>
            <a:tailEnd type="triangle" w="med" len="med"/>
          </a:ln>
        </p:spPr>
        <p:txBody>
          <a:bodyPr lIns="68580" tIns="34290" rIns="68580" bIns="34290"/>
          <a:lstStyle/>
          <a:p>
            <a:pPr algn="ctr" eaLnBrk="1" hangingPunct="1">
              <a:defRPr/>
            </a:pPr>
            <a:endParaRPr lang="en-US" sz="1800">
              <a:latin typeface="Times New Roman" panose="02020603050405020304" pitchFamily="18" charset="0"/>
              <a:cs typeface="Times New Roman" panose="02020603050405020304" pitchFamily="18" charset="0"/>
            </a:endParaRPr>
          </a:p>
        </p:txBody>
      </p:sp>
      <p:sp>
        <p:nvSpPr>
          <p:cNvPr id="27" name="Text Box 16"/>
          <p:cNvSpPr txBox="1">
            <a:spLocks noChangeArrowheads="1"/>
          </p:cNvSpPr>
          <p:nvPr/>
        </p:nvSpPr>
        <p:spPr bwMode="auto">
          <a:xfrm>
            <a:off x="3534672" y="4312478"/>
            <a:ext cx="2531269" cy="496570"/>
          </a:xfrm>
          <a:prstGeom prst="rect">
            <a:avLst/>
          </a:prstGeom>
          <a:solidFill>
            <a:schemeClr val="accent3">
              <a:lumMod val="20000"/>
              <a:lumOff val="80000"/>
            </a:schemeClr>
          </a:solidFill>
          <a:ln w="9525">
            <a:noFill/>
            <a:miter lim="800000"/>
          </a:ln>
        </p:spPr>
        <p:txBody>
          <a:bodyPr lIns="66107" tIns="33053" rIns="66107" bIns="33053">
            <a:spAutoFit/>
          </a:bodyPr>
          <a:lstStyle/>
          <a:p>
            <a:pPr algn="ctr" defTabSz="662305">
              <a:defRPr/>
            </a:pPr>
            <a:r>
              <a:rPr lang="en-US" sz="2800" b="1" dirty="0">
                <a:solidFill>
                  <a:srgbClr val="FF0000"/>
                </a:solidFill>
                <a:latin typeface="Times New Roman" panose="02020603050405020304" pitchFamily="18" charset="0"/>
                <a:cs typeface="Times New Roman" panose="02020603050405020304" pitchFamily="18" charset="0"/>
              </a:rPr>
              <a:t> THẤT BẠI</a:t>
            </a:r>
          </a:p>
        </p:txBody>
      </p:sp>
      <p:sp>
        <p:nvSpPr>
          <p:cNvPr id="28" name="Text Box 17"/>
          <p:cNvSpPr txBox="1">
            <a:spLocks noChangeArrowheads="1"/>
          </p:cNvSpPr>
          <p:nvPr/>
        </p:nvSpPr>
        <p:spPr bwMode="auto">
          <a:xfrm>
            <a:off x="4714875" y="2935519"/>
            <a:ext cx="2371090" cy="927735"/>
          </a:xfrm>
          <a:prstGeom prst="rect">
            <a:avLst/>
          </a:prstGeom>
          <a:noFill/>
          <a:ln w="28575">
            <a:solidFill>
              <a:srgbClr val="0033CC"/>
            </a:solidFill>
            <a:miter lim="800000"/>
          </a:ln>
        </p:spPr>
        <p:txBody>
          <a:bodyPr wrap="square" lIns="66107" tIns="33053" rIns="66107" bIns="33053">
            <a:spAutoFit/>
          </a:bodyPr>
          <a:lstStyle/>
          <a:p>
            <a:pPr algn="ctr" defTabSz="662305">
              <a:defRPr/>
            </a:pP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trào</a:t>
            </a:r>
            <a:endParaRPr lang="en-US" sz="2800" b="1" dirty="0">
              <a:latin typeface="Times New Roman" panose="02020603050405020304" pitchFamily="18" charset="0"/>
              <a:cs typeface="Times New Roman" panose="02020603050405020304" pitchFamily="18" charset="0"/>
            </a:endParaRPr>
          </a:p>
          <a:p>
            <a:pPr algn="ctr" defTabSz="662305">
              <a:defRPr/>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Vương</a:t>
            </a:r>
            <a:endParaRPr lang="en-US" sz="2800" b="1" dirty="0">
              <a:latin typeface="Times New Roman" panose="02020603050405020304" pitchFamily="18" charset="0"/>
              <a:cs typeface="Times New Roman" panose="02020603050405020304" pitchFamily="18" charset="0"/>
            </a:endParaRPr>
          </a:p>
        </p:txBody>
      </p:sp>
      <p:sp>
        <p:nvSpPr>
          <p:cNvPr id="29" name="Text Box 18"/>
          <p:cNvSpPr txBox="1">
            <a:spLocks noChangeArrowheads="1"/>
          </p:cNvSpPr>
          <p:nvPr/>
        </p:nvSpPr>
        <p:spPr bwMode="auto">
          <a:xfrm>
            <a:off x="106045" y="2935519"/>
            <a:ext cx="2075815" cy="927735"/>
          </a:xfrm>
          <a:prstGeom prst="rect">
            <a:avLst/>
          </a:prstGeom>
          <a:noFill/>
          <a:ln w="28575">
            <a:solidFill>
              <a:srgbClr val="0033CC"/>
            </a:solidFill>
            <a:miter lim="800000"/>
          </a:ln>
        </p:spPr>
        <p:txBody>
          <a:bodyPr wrap="square" lIns="66107" tIns="33053" rIns="66107" bIns="33053">
            <a:spAutoFit/>
          </a:bodyPr>
          <a:lstStyle/>
          <a:p>
            <a:pPr algn="ctr" defTabSz="662305">
              <a:defRPr/>
            </a:pP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Đông</a:t>
            </a:r>
            <a:r>
              <a:rPr lang="en-US" sz="2800" b="1" dirty="0">
                <a:latin typeface="Times New Roman" panose="02020603050405020304" pitchFamily="18" charset="0"/>
                <a:cs typeface="Times New Roman" panose="02020603050405020304" pitchFamily="18" charset="0"/>
              </a:rPr>
              <a:t> Du</a:t>
            </a:r>
          </a:p>
        </p:txBody>
      </p:sp>
      <p:sp>
        <p:nvSpPr>
          <p:cNvPr id="30" name="Text Box 19"/>
          <p:cNvSpPr txBox="1">
            <a:spLocks noChangeArrowheads="1"/>
          </p:cNvSpPr>
          <p:nvPr/>
        </p:nvSpPr>
        <p:spPr bwMode="auto">
          <a:xfrm>
            <a:off x="7159625" y="2935519"/>
            <a:ext cx="1984375" cy="927735"/>
          </a:xfrm>
          <a:prstGeom prst="rect">
            <a:avLst/>
          </a:prstGeom>
          <a:noFill/>
          <a:ln w="28575">
            <a:solidFill>
              <a:srgbClr val="0033CC"/>
            </a:solidFill>
            <a:miter lim="800000"/>
          </a:ln>
        </p:spPr>
        <p:txBody>
          <a:bodyPr wrap="square" lIns="66107" tIns="33053" rIns="66107" bIns="33053">
            <a:spAutoFit/>
          </a:bodyPr>
          <a:lstStyle/>
          <a:p>
            <a:pPr algn="ctr" defTabSz="662305">
              <a:defRPr/>
            </a:pP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Thê</a:t>
            </a:r>
            <a:r>
              <a:rPr lang="en-US" sz="2800" b="1" dirty="0">
                <a:latin typeface="Times New Roman" panose="02020603050405020304" pitchFamily="18" charset="0"/>
                <a:cs typeface="Times New Roman" panose="02020603050405020304" pitchFamily="18" charset="0"/>
              </a:rPr>
              <a:t>́</a:t>
            </a:r>
          </a:p>
        </p:txBody>
      </p:sp>
      <p:sp>
        <p:nvSpPr>
          <p:cNvPr id="31" name="Text Box 20"/>
          <p:cNvSpPr txBox="1">
            <a:spLocks noChangeArrowheads="1"/>
          </p:cNvSpPr>
          <p:nvPr/>
        </p:nvSpPr>
        <p:spPr bwMode="auto">
          <a:xfrm>
            <a:off x="2375535" y="2935519"/>
            <a:ext cx="2170430" cy="927735"/>
          </a:xfrm>
          <a:prstGeom prst="rect">
            <a:avLst/>
          </a:prstGeom>
          <a:noFill/>
          <a:ln w="28575">
            <a:solidFill>
              <a:srgbClr val="0033CC"/>
            </a:solidFill>
            <a:miter lim="800000"/>
          </a:ln>
        </p:spPr>
        <p:txBody>
          <a:bodyPr wrap="square" lIns="66107" tIns="33053" rIns="66107" bIns="33053">
            <a:spAutoFit/>
          </a:bodyPr>
          <a:lstStyle/>
          <a:p>
            <a:pPr algn="ctr" defTabSz="662305">
              <a:defRPr/>
            </a:pP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Tân</a:t>
            </a:r>
            <a:endParaRPr lang="en-US"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7330" y="0"/>
            <a:ext cx="8916670" cy="930275"/>
          </a:xfrm>
          <a:prstGeom prst="rect">
            <a:avLst/>
          </a:prstGeom>
          <a:noFill/>
        </p:spPr>
        <p:txBody>
          <a:bodyPr wrap="square" lIns="68580" tIns="34290" rIns="68580" bIns="34290" rtlCol="0">
            <a:spAutoFit/>
          </a:bodyPr>
          <a:lstStyle/>
          <a:p>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Một số nhân vật yêu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tiêu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biểu trong giai đoạn cuối TK XIX và đầu TK XX</a:t>
            </a:r>
            <a:endParaRPr lang="vi-VN"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6"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1000"/>
                                        <p:tgtEl>
                                          <p:spTgt spid="2"/>
                                        </p:tgtEl>
                                      </p:cBhvr>
                                    </p:animEffect>
                                  </p:childTnLst>
                                </p:cTn>
                              </p:par>
                              <p:par>
                                <p:cTn id="18" presetID="6"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1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1000"/>
                                        <p:tgtEl>
                                          <p:spTgt spid="3"/>
                                        </p:tgtEl>
                                      </p:cBhvr>
                                    </p:animEffect>
                                  </p:childTnLst>
                                </p:cTn>
                              </p:par>
                              <p:par>
                                <p:cTn id="24" presetID="6"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horizontal)">
                                      <p:cBhvr>
                                        <p:cTn id="47" dur="500"/>
                                        <p:tgtEl>
                                          <p:spTgt spid="2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randombar(horizontal)">
                                      <p:cBhvr>
                                        <p:cTn id="53" dur="500"/>
                                        <p:tgtEl>
                                          <p:spTgt spid="2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randombar(horizontal)">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bldLvl="0" animBg="1"/>
      <p:bldP spid="24" grpId="0" bldLvl="0" animBg="1"/>
      <p:bldP spid="25" grpId="0" bldLvl="0" animBg="1"/>
      <p:bldP spid="26" grpId="0" bldLvl="0" animBg="1"/>
      <p:bldP spid="27" grpId="0" animBg="1"/>
      <p:bldP spid="28" grpId="0" bldLvl="0" animBg="1"/>
      <p:bldP spid="29" grpId="0" bldLvl="0" animBg="1"/>
      <p:bldP spid="30" grpId="0" bldLvl="0" animBg="1"/>
      <p:bldP spid="31" grpId="0" bldLvl="0" animBg="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570" y="1189990"/>
            <a:ext cx="3099435" cy="239014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1035</Words>
  <Application>Microsoft Office PowerPoint</Application>
  <PresentationFormat>On-screen Show (16:9)</PresentationFormat>
  <Paragraphs>135</Paragraphs>
  <Slides>34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Calibri Light</vt:lpstr>
      <vt:lpstr>Tahoma</vt:lpstr>
      <vt:lpstr>Times New Roman</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THIENPHUC</cp:lastModifiedBy>
  <cp:revision>192</cp:revision>
  <dcterms:created xsi:type="dcterms:W3CDTF">2016-08-29T12:27:00Z</dcterms:created>
  <dcterms:modified xsi:type="dcterms:W3CDTF">2021-10-21T09:07:01Z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